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4"/>
    <p:sldMasterId id="214748370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</p:sldIdLst>
  <p:sldSz cy="5143500" cx="9144000"/>
  <p:notesSz cx="6858000" cy="9144000"/>
  <p:embeddedFontLst>
    <p:embeddedFont>
      <p:font typeface="IBM Plex Sans"/>
      <p:regular r:id="rId85"/>
      <p:bold r:id="rId86"/>
      <p:italic r:id="rId87"/>
      <p:boldItalic r:id="rId88"/>
    </p:embeddedFont>
    <p:embeddedFont>
      <p:font typeface="Roboto"/>
      <p:regular r:id="rId89"/>
      <p:bold r:id="rId90"/>
      <p:italic r:id="rId91"/>
      <p:boldItalic r:id="rId92"/>
    </p:embeddedFont>
    <p:embeddedFont>
      <p:font typeface="Montserrat"/>
      <p:regular r:id="rId93"/>
      <p:bold r:id="rId94"/>
      <p:italic r:id="rId95"/>
      <p:boldItalic r:id="rId96"/>
    </p:embeddedFont>
    <p:embeddedFont>
      <p:font typeface="Helvetica Neue"/>
      <p:regular r:id="rId97"/>
      <p:bold r:id="rId98"/>
      <p:italic r:id="rId99"/>
      <p:boldItalic r:id="rId100"/>
    </p:embeddedFont>
    <p:embeddedFont>
      <p:font typeface="IBM Plex Sans SemiBold"/>
      <p:regular r:id="rId101"/>
      <p:bold r:id="rId102"/>
      <p:italic r:id="rId103"/>
      <p:boldItalic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4" Type="http://schemas.openxmlformats.org/officeDocument/2006/relationships/font" Target="fonts/IBMPlexSansSemiBold-bold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IBMPlexSansSemiBold-italic.fntdata"/><Relationship Id="rId102" Type="http://schemas.openxmlformats.org/officeDocument/2006/relationships/font" Target="fonts/IBMPlexSansSemiBold-bold.fntdata"/><Relationship Id="rId101" Type="http://schemas.openxmlformats.org/officeDocument/2006/relationships/font" Target="fonts/IBMPlexSansSemiBold-regular.fntdata"/><Relationship Id="rId100" Type="http://schemas.openxmlformats.org/officeDocument/2006/relationships/font" Target="fonts/HelveticaNeue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Montserrat-italic.fntdata"/><Relationship Id="rId94" Type="http://schemas.openxmlformats.org/officeDocument/2006/relationships/font" Target="fonts/Montserrat-bold.fntdata"/><Relationship Id="rId97" Type="http://schemas.openxmlformats.org/officeDocument/2006/relationships/font" Target="fonts/HelveticaNeue-regular.fntdata"/><Relationship Id="rId96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99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98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Roboto-italic.fntdata"/><Relationship Id="rId90" Type="http://schemas.openxmlformats.org/officeDocument/2006/relationships/font" Target="fonts/Roboto-bold.fntdata"/><Relationship Id="rId93" Type="http://schemas.openxmlformats.org/officeDocument/2006/relationships/font" Target="fonts/Montserrat-regular.fntdata"/><Relationship Id="rId92" Type="http://schemas.openxmlformats.org/officeDocument/2006/relationships/font" Target="fonts/Robo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font" Target="fonts/IBMPlexSans-bold.fntdata"/><Relationship Id="rId85" Type="http://schemas.openxmlformats.org/officeDocument/2006/relationships/font" Target="fonts/IBMPlexSans-regular.fntdata"/><Relationship Id="rId88" Type="http://schemas.openxmlformats.org/officeDocument/2006/relationships/font" Target="fonts/IBMPlexSans-boldItalic.fntdata"/><Relationship Id="rId87" Type="http://schemas.openxmlformats.org/officeDocument/2006/relationships/font" Target="fonts/IBMPlexSans-italic.fntdata"/><Relationship Id="rId89" Type="http://schemas.openxmlformats.org/officeDocument/2006/relationships/font" Target="fonts/Roboto-regular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440972a2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440972a2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440972a2a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440972a2a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440972a2a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440972a2a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440972a2a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440972a2a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440972a2a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440972a2a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440972a2a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440972a2a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440972a2ae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440972a2a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440972a2ae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440972a2a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440972a2ae_0_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1440972a2ae_0_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440972a2ae_0_2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1440972a2ae_0_2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440972a2ae_0_2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1440972a2ae_0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40972a2ae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1440972a2ae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440972a2ae_0_2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1440972a2ae_0_2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440972a2ae_0_2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1440972a2ae_0_2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440972a2ae_0_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1440972a2ae_0_2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440972a2ae_0_2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1440972a2ae_0_2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440972a2ae_0_2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1440972a2ae_0_2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440972a2ae_0_2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1440972a2ae_0_2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440972a2ae_0_2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1440972a2ae_0_2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440972a2ae_0_2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440972a2ae_0_2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440972a2ae_0_3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440972a2ae_0_3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440972a2ae_0_3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440972a2ae_0_3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440972a2a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440972a2a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440972a2ae_0_3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440972a2ae_0_3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440972a2ae_0_3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440972a2ae_0_3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440972a2ae_0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440972a2ae_0_3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440972a2ae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440972a2ae_0_3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440972a2ae_0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440972a2ae_0_3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440972a2ae_0_3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440972a2ae_0_3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440972a2ae_0_3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440972a2ae_0_3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440972a2ae_0_3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440972a2ae_0_3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440972a2ae_0_3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440972a2ae_0_3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440972a2ae_0_3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440972a2ae_0_3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440972a2a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440972a2a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Основное назначение веб-аналитики - извлекать актуальные выводы из данных для того, чтобы улучшить работу сайта или приложение и, как следствие, достичь стратегические бизнес цели. С помощью веб-аналитики возможно проанализировать трафик на сайт, какой из каналов приносит больше прибыли и какой путь пользователя. Веб-анализ дает ответы на вопросы об эффективности работы сайта и используемых методов продвижения.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 и App аналитика - комплекс процессов по работе с данными, включающими: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Настройку сбора данных с сайта, мобильного приложения в аналитические инструменты или хранилища данных,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Обработку данных с целью получить массив, пригодный для последующего анализа,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визуализаций на основе данных,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Выработка заключений и рекомендаций на основе полученных данных.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440972a2ae_0_3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440972a2ae_0_3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440972a2ae_0_3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440972a2ae_0_3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440972a2ae_0_3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440972a2ae_0_3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440972a2ae_0_3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440972a2ae_0_3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440972a2ae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440972a2ae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440972a2ae_0_4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440972a2ae_0_4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440972a2ae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440972a2ae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440972a2ae_0_1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440972a2ae_0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440972a2ae_0_18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1440972a2ae_0_18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440972a2ae_0_18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440972a2ae_0_18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440972a2a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440972a2a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440972a2ae_0_1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440972a2ae_0_1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440972a2ae_0_1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440972a2ae_0_1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440972a2ae_0_1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440972a2ae_0_1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440972a2ae_0_1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440972a2ae_0_1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440972a2ae_0_1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440972a2ae_0_1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440972a2ae_0_1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440972a2ae_0_1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440972a2ae_0_19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440972a2ae_0_19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440972a2ae_0_19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440972a2ae_0_19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440972a2ae_0_19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440972a2ae_0_19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440972a2ae_0_19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440972a2ae_0_19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440972a2a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440972a2a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Значение аналитики цифровых продуктов возросло драматически за прошедшие 3 года, особенно это касается аналитики мобильных сайтов и приложений. Аналитические инструменты стали больше концентрироваться на сквозной аналитике, аналитике между всеми устройствами, источниками данных, причем не только онлайн, но и офлайн. Возросла точность и доступность данных. Но, вместе с тем, законы о защите персональных данных внесли свои коррективы в процесс отслеживания поведения пользователей. Крупнейшие компании - Google, Yandex, подчиняясь локальным и мировым нормам работе с данными, ограничивают срок доступности данных о пользователях, а ITP, внедренный в Safari browser удаляет cookie рекламных и аналитических систем. Но реалии нового, чувствительного к данном мира, заставляют аналитиков исследовать поведение пользователей более интересными и многосторонними способами. Многие из них будут рассмотрены далее в рамках курса.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440972a2ae_0_19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1440972a2ae_0_19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440972a2ae_0_19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440972a2ae_0_19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440972a2ae_0_19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440972a2ae_0_19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440972a2ae_0_19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440972a2ae_0_19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440972a2ae_0_1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440972a2ae_0_1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440972a2ae_0_19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440972a2ae_0_19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440972a2ae_0_19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440972a2ae_0_19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440972a2ae_0_19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440972a2ae_0_19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440972a2ae_0_20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1440972a2ae_0_20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440972a2ae_0_20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g1440972a2ae_0_20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440972a2a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440972a2a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рынка: SimilarWeb, Google Trends, Yandex Wordstat,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собственных сайтов: Google Analytics, Yandex Metrika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собственных приложений: Firebase, Appsflyer, App Metrica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Отличия между инструментами для анализа рынка и анализа собственных сайтов и приложений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Главное техническое отличие: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Инструменты для анализа трафика конкурентов или других сайтов (Similar Web) не устанавливаются на сайт с помощью кода, в случае Google Analytics, Yandex Metrika установка кода отслеживания происходит непосредственно в код вашего сайта или через контейнер (GTM), который будет рассмотрен позже. Также установка инструментов может быть с помощью SDK, если речь идет о приложении.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Google Analytics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Самый популярный (и бесплатный) инструмент для анализа сайтов — это Google Analytics. Он прекрасно подходит для новичков и у него есть продвинутая платная версия — Google Analytics 360 — для сайтов с большим количеством трафика. ​Google Analytics показывает данные о поведении пользователей в виде хитов и сессий. Согласно логике Google Analytics действия на сайте регистрируются как хиты, а хиты объединяются в сессии.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Yandex Metrika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Один из самых важных аналитических инструментов на Российском рынке. Позволяет также, как и Google Analytics анализировать трафик, поведение пользователей на сайте. Использует понятие “Визиты” вместо сессий в Google Analytics и также отличается от конкурента подсчетом некоторых метрик (например, отказов). В Yandex Metrika в отличие от Google Analytics есть дополнительные инструменты для анализа поведения пользователей: тепловая карта, вебвизор, карта кликов, карта скроллов.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Каждый из инструментов связан с соответствующим рекламным продуктом (Google или Yandex), в котором могут использоваться данные из аналитического инструмента (сегменты пользователей по действиям, источнику трафика). Соответственно, отличия между Google Analytics и Yandex Metrika связаны еще и с тем, что они связаны с разными рекламными системами.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Установка аналитических инструментов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Интеграция аналитических инструментов таких как Google Analytics и Yandex Metrika начинается с установки кода отслеживания, сгенерированного в созданном для сайте аккаунте, на сайт в раздел &lt;head&gt;, либо через диспетчер тэгов (например, Google Tag Manager).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этом полноценный процесс настройки аналитики включает в себя следующие шаги: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Настройку уровня данных (javascript, создается разработкой на основе референса из документации Google и под руководством аналитика),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Настройку тэгов в диспетчере тэгов (GTM),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и настройку кабинета аналитики (цели, фильтры, включение необходимых отчетов и функций, создание группировок каналов)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440972a2ae_0_20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g1440972a2ae_0_20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440972a2ae_0_20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1440972a2ae_0_20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40972a2ae_0_1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40972a2ae_0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440972a2ae_0_2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440972a2ae_0_2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440972a2ae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g1440972a2ae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440972a2a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g1440972a2ae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1440972a2a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g1440972a2ae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440972a2a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g1440972a2ae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440972a2a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g1440972a2ae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440972a2a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440972a2a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40972a2a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440972a2a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" showMasterSp="0">
  <p:cSld name="TITLE_1">
    <p:bg>
      <p:bgPr>
        <a:solidFill>
          <a:srgbClr val="6E32E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-1" y="0"/>
            <a:ext cx="9144000" cy="51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518134" y="2778550"/>
            <a:ext cx="74385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b="0" sz="5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18134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36550" lvl="0" marL="4572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●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○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■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●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○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3" showMasterSp="0">
  <p:cSld name="2_Только заголовок_1_3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56" name="Google Shape;56;p1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57" name="Google Shape;57;p14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AutoNum type="arabicPeriod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○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■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●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○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екст + фото на фоне">
  <p:cSld name="16_Только заголовок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169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518138" y="345056"/>
            <a:ext cx="6174600" cy="4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b="0" i="0" sz="3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2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pic>
        <p:nvPicPr>
          <p:cNvPr id="76" name="Google Shape;7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" showMasterSp="0">
  <p:cSld name="20_Только заголовок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0" y="1238250"/>
            <a:ext cx="9144000" cy="39054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1.png" id="79" name="Google Shape;79;p1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518137" y="1685831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AutoNum type="arabicPeriod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○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■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●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○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3" showMasterSp="0">
  <p:cSld name="2_Только заголовок_1_2_3">
    <p:bg>
      <p:bgPr>
        <a:solidFill>
          <a:srgbClr val="6E32E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84" name="Google Shape;84;p1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-1201530" y="2268520"/>
            <a:ext cx="2979600" cy="24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5EFF"/>
              </a:buClr>
              <a:buSzPts val="15000"/>
              <a:buFont typeface="Helvetica Neue"/>
              <a:buNone/>
            </a:pPr>
            <a:r>
              <a:rPr b="1" i="0" lang="ru" sz="15000" u="none" cap="none" strike="noStrike">
                <a:solidFill>
                  <a:srgbClr val="965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sz="1100"/>
          </a:p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518137" y="873037"/>
            <a:ext cx="3510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3_1" showMasterSp="0">
  <p:cSld name="2_Только заголовок_1_2_3_1">
    <p:bg>
      <p:bgPr>
        <a:solidFill>
          <a:srgbClr val="6E32E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91" name="Google Shape;91;p2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20"/>
          <p:cNvSpPr txBox="1"/>
          <p:nvPr/>
        </p:nvSpPr>
        <p:spPr>
          <a:xfrm>
            <a:off x="-1201530" y="2268520"/>
            <a:ext cx="2979600" cy="24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5EFF"/>
              </a:buClr>
              <a:buSzPts val="15000"/>
              <a:buFont typeface="Helvetica Neue"/>
              <a:buNone/>
            </a:pPr>
            <a:r>
              <a:rPr b="1" i="0" lang="ru" sz="15000" u="none" cap="none" strike="noStrike">
                <a:solidFill>
                  <a:srgbClr val="965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sz="1100"/>
          </a:p>
        </p:txBody>
      </p:sp>
      <p:sp>
        <p:nvSpPr>
          <p:cNvPr id="94" name="Google Shape;94;p20"/>
          <p:cNvSpPr txBox="1"/>
          <p:nvPr>
            <p:ph type="title"/>
          </p:nvPr>
        </p:nvSpPr>
        <p:spPr>
          <a:xfrm>
            <a:off x="518137" y="873037"/>
            <a:ext cx="3510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3_1_1" showMasterSp="0">
  <p:cSld name="2_Только заголовок_1_2_3_1_1">
    <p:bg>
      <p:bgPr>
        <a:solidFill>
          <a:srgbClr val="6E32E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98" name="Google Shape;98;p2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21"/>
          <p:cNvSpPr txBox="1"/>
          <p:nvPr/>
        </p:nvSpPr>
        <p:spPr>
          <a:xfrm>
            <a:off x="-1201530" y="2268520"/>
            <a:ext cx="2979600" cy="24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5EFF"/>
              </a:buClr>
              <a:buSzPts val="15000"/>
              <a:buFont typeface="Helvetica Neue"/>
              <a:buNone/>
            </a:pPr>
            <a:r>
              <a:rPr b="1" i="0" lang="ru" sz="15000" u="none" cap="none" strike="noStrike">
                <a:solidFill>
                  <a:srgbClr val="965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sz="1100"/>
          </a:p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518137" y="873037"/>
            <a:ext cx="3510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3_1_1_1" showMasterSp="0">
  <p:cSld name="2_Только заголовок_1_2_3_1_1_1">
    <p:bg>
      <p:bgPr>
        <a:solidFill>
          <a:srgbClr val="6E32E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05" name="Google Shape;105;p2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2"/>
          <p:cNvSpPr txBox="1"/>
          <p:nvPr/>
        </p:nvSpPr>
        <p:spPr>
          <a:xfrm>
            <a:off x="-1201530" y="2268520"/>
            <a:ext cx="2979600" cy="24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5EFF"/>
              </a:buClr>
              <a:buSzPts val="15000"/>
              <a:buFont typeface="Helvetica Neue"/>
              <a:buNone/>
            </a:pPr>
            <a:r>
              <a:rPr b="1" i="0" lang="ru" sz="15000" u="none" cap="none" strike="noStrike">
                <a:solidFill>
                  <a:srgbClr val="965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</a:t>
            </a:r>
            <a:endParaRPr sz="1100"/>
          </a:p>
        </p:txBody>
      </p:sp>
      <p:sp>
        <p:nvSpPr>
          <p:cNvPr id="108" name="Google Shape;108;p22"/>
          <p:cNvSpPr txBox="1"/>
          <p:nvPr>
            <p:ph type="title"/>
          </p:nvPr>
        </p:nvSpPr>
        <p:spPr>
          <a:xfrm>
            <a:off x="518137" y="873037"/>
            <a:ext cx="3510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3_1_1_1_1" showMasterSp="0">
  <p:cSld name="2_Только заголовок_1_2_3_1_1_1_1">
    <p:bg>
      <p:bgPr>
        <a:solidFill>
          <a:srgbClr val="6E32E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12" name="Google Shape;112;p2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3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23"/>
          <p:cNvSpPr txBox="1"/>
          <p:nvPr/>
        </p:nvSpPr>
        <p:spPr>
          <a:xfrm>
            <a:off x="-1201530" y="2268520"/>
            <a:ext cx="2979600" cy="24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5EFF"/>
              </a:buClr>
              <a:buSzPts val="15000"/>
              <a:buFont typeface="Helvetica Neue"/>
              <a:buNone/>
            </a:pPr>
            <a:r>
              <a:rPr b="1" i="0" lang="ru" sz="15000" u="none" cap="none" strike="noStrike">
                <a:solidFill>
                  <a:srgbClr val="965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05</a:t>
            </a:r>
            <a:endParaRPr sz="1100"/>
          </a:p>
        </p:txBody>
      </p:sp>
      <p:sp>
        <p:nvSpPr>
          <p:cNvPr id="115" name="Google Shape;115;p23"/>
          <p:cNvSpPr txBox="1"/>
          <p:nvPr>
            <p:ph type="title"/>
          </p:nvPr>
        </p:nvSpPr>
        <p:spPr>
          <a:xfrm>
            <a:off x="518137" y="873037"/>
            <a:ext cx="3510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3_1_1_1_1_1" showMasterSp="0">
  <p:cSld name="2_Только заголовок_1_2_3_1_1_1_1_1">
    <p:bg>
      <p:bgPr>
        <a:solidFill>
          <a:srgbClr val="6E32E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19" name="Google Shape;119;p2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4"/>
          <p:cNvSpPr txBox="1"/>
          <p:nvPr/>
        </p:nvSpPr>
        <p:spPr>
          <a:xfrm>
            <a:off x="-1201530" y="2268520"/>
            <a:ext cx="2979600" cy="24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5EFF"/>
              </a:buClr>
              <a:buSzPts val="15000"/>
              <a:buFont typeface="Helvetica Neue"/>
              <a:buNone/>
            </a:pPr>
            <a:r>
              <a:rPr b="1" i="0" lang="ru" sz="15000" u="none" cap="none" strike="noStrike">
                <a:solidFill>
                  <a:srgbClr val="965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06</a:t>
            </a:r>
            <a:endParaRPr sz="1100"/>
          </a:p>
        </p:txBody>
      </p:sp>
      <p:sp>
        <p:nvSpPr>
          <p:cNvPr id="122" name="Google Shape;122;p24"/>
          <p:cNvSpPr txBox="1"/>
          <p:nvPr>
            <p:ph type="title"/>
          </p:nvPr>
        </p:nvSpPr>
        <p:spPr>
          <a:xfrm>
            <a:off x="518137" y="873037"/>
            <a:ext cx="3510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" showMasterSp="0">
  <p:cSld name="2_Только заголовок_1_4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1.png" id="127" name="Google Shape;127;p2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1" showMasterSp="0">
  <p:cSld name="2_Только заголовок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133" name="Google Shape;133;p2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2" showMasterSp="0">
  <p:cSld name="2_Только заголовок_1_2_2_1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 flipH="1">
            <a:off x="6096000" y="0"/>
            <a:ext cx="3048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1.png" id="139" name="Google Shape;139;p2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/>
        </p:nvSpPr>
        <p:spPr>
          <a:xfrm>
            <a:off x="5465713" y="2263183"/>
            <a:ext cx="2429400" cy="24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0"/>
              <a:buFont typeface="Helvetica Neue"/>
              <a:buNone/>
            </a:pPr>
            <a:r>
              <a:rPr b="1" i="0" lang="ru" sz="15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sz="1100"/>
          </a:p>
        </p:txBody>
      </p:sp>
      <p:sp>
        <p:nvSpPr>
          <p:cNvPr id="141" name="Google Shape;141;p27"/>
          <p:cNvSpPr/>
          <p:nvPr/>
        </p:nvSpPr>
        <p:spPr>
          <a:xfrm flipH="1">
            <a:off x="3048038" y="0"/>
            <a:ext cx="3048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7"/>
          <p:cNvSpPr txBox="1"/>
          <p:nvPr/>
        </p:nvSpPr>
        <p:spPr>
          <a:xfrm>
            <a:off x="2410596" y="2268524"/>
            <a:ext cx="2429400" cy="24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5EFF"/>
              </a:buClr>
              <a:buSzPts val="15000"/>
              <a:buFont typeface="Helvetica Neue"/>
              <a:buNone/>
            </a:pPr>
            <a:r>
              <a:rPr b="1" i="0" lang="ru" sz="15000" u="none" cap="none" strike="noStrike">
                <a:solidFill>
                  <a:srgbClr val="965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sz="1100"/>
          </a:p>
        </p:txBody>
      </p:sp>
      <p:sp>
        <p:nvSpPr>
          <p:cNvPr id="143" name="Google Shape;143;p27"/>
          <p:cNvSpPr/>
          <p:nvPr/>
        </p:nvSpPr>
        <p:spPr>
          <a:xfrm flipH="1">
            <a:off x="75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-651469" y="2268524"/>
            <a:ext cx="2429400" cy="24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DDF"/>
              </a:buClr>
              <a:buSzPts val="15000"/>
              <a:buFont typeface="Helvetica Neue"/>
              <a:buNone/>
            </a:pPr>
            <a:r>
              <a:rPr b="1" i="0" lang="ru" sz="15000" u="none" cap="none" strike="noStrike">
                <a:solidFill>
                  <a:srgbClr val="DCDDD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sz="1100"/>
          </a:p>
        </p:txBody>
      </p:sp>
      <p:pic>
        <p:nvPicPr>
          <p:cNvPr descr="image2.png" id="145" name="Google Shape;145;p27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518137" y="542474"/>
            <a:ext cx="20118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>
  <p:cSld name="2_Только заголовок_1_2_1_2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_2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5" name="Google Shape;155;p29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pic>
        <p:nvPicPr>
          <p:cNvPr id="156" name="Google Shape;15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_3" showMasterSp="0">
  <p:cSld name="20_Только заголовок_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/>
          <p:nvPr/>
        </p:nvSpPr>
        <p:spPr>
          <a:xfrm>
            <a:off x="0" y="-1"/>
            <a:ext cx="9144000" cy="12381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1.png" id="159" name="Google Shape;159;p3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160" name="Google Shape;160;p30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518137" y="1685831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8" name="Google Shape;168;p3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_2_1_1_1">
  <p:cSld name="20_Только заголовок_2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518137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_2_1_1_1_1" showMasterSp="0">
  <p:cSld name="20_Только заголовок_2_1_1_1_1">
    <p:bg>
      <p:bgPr>
        <a:solidFill>
          <a:srgbClr val="6E32E0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74" name="Google Shape;174;p3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18137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4" name="Google Shape;18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" name="Google Shape;18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0" name="Google Shape;19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1" name="Google Shape;19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5" name="Google Shape;195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6" name="Google Shape;19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" name="Google Shape;19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2" name="Google Shape;202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3" name="Google Shape;20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6" name="Google Shape;20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0" name="Google Shape;210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1" name="Google Shape;211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Google Shape;21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15" name="Google Shape;21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" name="Google Shape;21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5" name="Google Shape;225;p46"/>
          <p:cNvSpPr txBox="1"/>
          <p:nvPr>
            <p:ph idx="2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pic>
        <p:nvPicPr>
          <p:cNvPr id="226" name="Google Shape;22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" showMasterSp="0">
  <p:cSld name="TITLE_1">
    <p:bg>
      <p:bgPr>
        <a:solidFill>
          <a:srgbClr val="6E32E0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8"/>
          <p:cNvSpPr/>
          <p:nvPr>
            <p:ph idx="2" type="pic"/>
          </p:nvPr>
        </p:nvSpPr>
        <p:spPr>
          <a:xfrm>
            <a:off x="-1" y="0"/>
            <a:ext cx="9144000" cy="51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48"/>
          <p:cNvSpPr txBox="1"/>
          <p:nvPr>
            <p:ph type="title"/>
          </p:nvPr>
        </p:nvSpPr>
        <p:spPr>
          <a:xfrm>
            <a:off x="518134" y="2778550"/>
            <a:ext cx="74385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b="0" sz="5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33" name="Google Shape;233;p48"/>
          <p:cNvSpPr txBox="1"/>
          <p:nvPr>
            <p:ph idx="1" type="body"/>
          </p:nvPr>
        </p:nvSpPr>
        <p:spPr>
          <a:xfrm>
            <a:off x="518134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36550" lvl="0" marL="4572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●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○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■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●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○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34" name="Google Shape;234;p48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49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39" name="Google Shape;239;p49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0" name="Google Shape;2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_2"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50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44" name="Google Shape;244;p50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pic>
        <p:nvPicPr>
          <p:cNvPr id="245" name="Google Shape;24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 showMasterSp="0">
  <p:cSld name="BLANK_1">
    <p:bg>
      <p:bgPr>
        <a:solidFill>
          <a:srgbClr val="6E32E0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247" name="Google Shape;247;p5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1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_2" showMasterSp="0">
  <p:cSld name="20_Только заголовок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250" name="Google Shape;250;p5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251" name="Google Shape;251;p52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2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53" name="Google Shape;253;p52"/>
          <p:cNvSpPr txBox="1"/>
          <p:nvPr>
            <p:ph idx="1" type="body"/>
          </p:nvPr>
        </p:nvSpPr>
        <p:spPr>
          <a:xfrm>
            <a:off x="518137" y="1685831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54" name="Google Shape;254;p52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1_1" showMasterSp="0">
  <p:cSld name="2_Только заголовок_1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3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257" name="Google Shape;257;p5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3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59" name="Google Shape;259;p53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60" name="Google Shape;260;p53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 1" showMasterSp="0">
  <p:cSld name="TITLE_2">
    <p:bg>
      <p:bgPr>
        <a:solidFill>
          <a:srgbClr val="6E32E0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4"/>
          <p:cNvSpPr/>
          <p:nvPr>
            <p:ph idx="2" type="pic"/>
          </p:nvPr>
        </p:nvSpPr>
        <p:spPr>
          <a:xfrm>
            <a:off x="-1" y="0"/>
            <a:ext cx="9144000" cy="51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54"/>
          <p:cNvSpPr txBox="1"/>
          <p:nvPr>
            <p:ph type="title"/>
          </p:nvPr>
        </p:nvSpPr>
        <p:spPr>
          <a:xfrm>
            <a:off x="518134" y="2778550"/>
            <a:ext cx="74385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b="0" sz="5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64" name="Google Shape;264;p54"/>
          <p:cNvSpPr txBox="1"/>
          <p:nvPr>
            <p:ph idx="1" type="body"/>
          </p:nvPr>
        </p:nvSpPr>
        <p:spPr>
          <a:xfrm>
            <a:off x="518134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36550" lvl="0" marL="4572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●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○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■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●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○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65" name="Google Shape;265;p5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3" showMasterSp="0">
  <p:cSld name="2_Только заголовок_1_3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267" name="Google Shape;267;p5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268" name="Google Shape;268;p5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5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55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71" name="Google Shape;271;p55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AutoNum type="arabicPeriod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○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■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●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○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72" name="Google Shape;272;p55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" showMasterSp="0">
  <p:cSld name="20_Только заголовок_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7"/>
          <p:cNvSpPr/>
          <p:nvPr/>
        </p:nvSpPr>
        <p:spPr>
          <a:xfrm>
            <a:off x="0" y="1238250"/>
            <a:ext cx="9144000" cy="39054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1.png" id="277" name="Google Shape;277;p5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7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79" name="Google Shape;279;p57"/>
          <p:cNvSpPr txBox="1"/>
          <p:nvPr>
            <p:ph idx="1" type="body"/>
          </p:nvPr>
        </p:nvSpPr>
        <p:spPr>
          <a:xfrm>
            <a:off x="518137" y="1685831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AutoNum type="arabicPeriod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○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■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●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○"/>
              <a:defRPr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80" name="Google Shape;280;p5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3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0" name="Google Shape;18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7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eekbrains.ru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geekbrains.ru/" TargetMode="External"/><Relationship Id="rId4" Type="http://schemas.openxmlformats.org/officeDocument/2006/relationships/hyperlink" Target="https://developer.mozilla.org/ru/docs/%D0%A1%D0%BB%D0%BE%D0%B2%D0%B0%D1%80%D1%8C/IP_Addres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gif"/><Relationship Id="rId4" Type="http://schemas.openxmlformats.org/officeDocument/2006/relationships/image" Target="../media/image39.png"/><Relationship Id="rId5" Type="http://schemas.openxmlformats.org/officeDocument/2006/relationships/image" Target="../media/image46.png"/><Relationship Id="rId6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9" Type="http://schemas.openxmlformats.org/officeDocument/2006/relationships/image" Target="../media/image42.png"/><Relationship Id="rId5" Type="http://schemas.openxmlformats.org/officeDocument/2006/relationships/image" Target="../media/image34.png"/><Relationship Id="rId6" Type="http://schemas.openxmlformats.org/officeDocument/2006/relationships/image" Target="../media/image40.png"/><Relationship Id="rId7" Type="http://schemas.openxmlformats.org/officeDocument/2006/relationships/image" Target="../media/image33.png"/><Relationship Id="rId8" Type="http://schemas.openxmlformats.org/officeDocument/2006/relationships/image" Target="../media/image43.png"/><Relationship Id="rId11" Type="http://schemas.openxmlformats.org/officeDocument/2006/relationships/image" Target="../media/image47.png"/><Relationship Id="rId10" Type="http://schemas.openxmlformats.org/officeDocument/2006/relationships/image" Target="../media/image48.png"/><Relationship Id="rId13" Type="http://schemas.openxmlformats.org/officeDocument/2006/relationships/image" Target="../media/image45.png"/><Relationship Id="rId12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support.google.com/analytics/answer/9964640?hl=ru" TargetMode="External"/><Relationship Id="rId4" Type="http://schemas.openxmlformats.org/officeDocument/2006/relationships/hyperlink" Target="https://developers.google.com/analytics/devguides/collection/ga4" TargetMode="External"/><Relationship Id="rId5" Type="http://schemas.openxmlformats.org/officeDocument/2006/relationships/hyperlink" Target="https://www.blog.google/products/marketingplatform/analytics/new_google_analytics/" TargetMode="External"/><Relationship Id="rId6" Type="http://schemas.openxmlformats.org/officeDocument/2006/relationships/hyperlink" Target="https://www.kristaseiden.com/hello-to-google-analytics-4/" TargetMode="External"/><Relationship Id="rId7" Type="http://schemas.openxmlformats.org/officeDocument/2006/relationships/hyperlink" Target="https://www.simoahava.com/analytics/implementation-guide-events-google-analytics-4/" TargetMode="External"/><Relationship Id="rId8" Type="http://schemas.openxmlformats.org/officeDocument/2006/relationships/hyperlink" Target="https://habr.com/ru/post/526808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38.png"/><Relationship Id="rId5" Type="http://schemas.openxmlformats.org/officeDocument/2006/relationships/image" Target="../media/image19.png"/><Relationship Id="rId6" Type="http://schemas.openxmlformats.org/officeDocument/2006/relationships/image" Target="../media/image77.png"/><Relationship Id="rId7" Type="http://schemas.openxmlformats.org/officeDocument/2006/relationships/image" Target="../media/image2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9" Type="http://schemas.openxmlformats.org/officeDocument/2006/relationships/image" Target="../media/image42.png"/><Relationship Id="rId5" Type="http://schemas.openxmlformats.org/officeDocument/2006/relationships/image" Target="../media/image34.png"/><Relationship Id="rId6" Type="http://schemas.openxmlformats.org/officeDocument/2006/relationships/image" Target="../media/image40.png"/><Relationship Id="rId7" Type="http://schemas.openxmlformats.org/officeDocument/2006/relationships/image" Target="../media/image33.png"/><Relationship Id="rId8" Type="http://schemas.openxmlformats.org/officeDocument/2006/relationships/image" Target="../media/image43.png"/><Relationship Id="rId11" Type="http://schemas.openxmlformats.org/officeDocument/2006/relationships/image" Target="../media/image47.png"/><Relationship Id="rId10" Type="http://schemas.openxmlformats.org/officeDocument/2006/relationships/image" Target="../media/image48.png"/><Relationship Id="rId13" Type="http://schemas.openxmlformats.org/officeDocument/2006/relationships/image" Target="../media/image45.png"/><Relationship Id="rId12" Type="http://schemas.openxmlformats.org/officeDocument/2006/relationships/image" Target="../media/image4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29.png"/><Relationship Id="rId7" Type="http://schemas.openxmlformats.org/officeDocument/2006/relationships/image" Target="../media/image51.png"/><Relationship Id="rId8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8"/>
          <p:cNvSpPr txBox="1"/>
          <p:nvPr>
            <p:ph type="title"/>
          </p:nvPr>
        </p:nvSpPr>
        <p:spPr>
          <a:xfrm>
            <a:off x="518134" y="2778550"/>
            <a:ext cx="7438500" cy="1344600"/>
          </a:xfrm>
          <a:prstGeom prst="rect">
            <a:avLst/>
          </a:prstGeom>
        </p:spPr>
        <p:txBody>
          <a:bodyPr anchorCtr="0" anchor="b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Bootcamp </a:t>
            </a:r>
            <a:endParaRPr/>
          </a:p>
        </p:txBody>
      </p:sp>
      <p:sp>
        <p:nvSpPr>
          <p:cNvPr id="286" name="Google Shape;286;p58"/>
          <p:cNvSpPr txBox="1"/>
          <p:nvPr>
            <p:ph idx="1" type="body"/>
          </p:nvPr>
        </p:nvSpPr>
        <p:spPr>
          <a:xfrm>
            <a:off x="518134" y="4285871"/>
            <a:ext cx="7438500" cy="3777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Аналитика, GA + ЯМ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7"/>
          <p:cNvSpPr txBox="1"/>
          <p:nvPr>
            <p:ph idx="4294967295" type="body"/>
          </p:nvPr>
        </p:nvSpPr>
        <p:spPr>
          <a:xfrm>
            <a:off x="540000" y="1440000"/>
            <a:ext cx="59580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Сессия — группа взаимодействий с сайтом, произошедшая за определённый период времени (Google Analytics).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5" name="Google Shape;375;p67"/>
          <p:cNvSpPr txBox="1"/>
          <p:nvPr>
            <p:ph type="title"/>
          </p:nvPr>
        </p:nvSpPr>
        <p:spPr>
          <a:xfrm>
            <a:off x="405000" y="540000"/>
            <a:ext cx="60480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Основные понятия</a:t>
            </a:r>
            <a:endParaRPr sz="2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6" name="Google Shape;376;p67"/>
          <p:cNvSpPr txBox="1"/>
          <p:nvPr>
            <p:ph idx="1" type="subTitle"/>
          </p:nvPr>
        </p:nvSpPr>
        <p:spPr>
          <a:xfrm>
            <a:off x="405000" y="114300"/>
            <a:ext cx="6048000" cy="27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Зачем продуктовому аналитику нужна web-аналитика?</a:t>
            </a:r>
            <a:endParaRPr/>
          </a:p>
        </p:txBody>
      </p:sp>
      <p:cxnSp>
        <p:nvCxnSpPr>
          <p:cNvPr id="377" name="Google Shape;377;p67"/>
          <p:cNvCxnSpPr/>
          <p:nvPr/>
        </p:nvCxnSpPr>
        <p:spPr>
          <a:xfrm>
            <a:off x="540000" y="3343474"/>
            <a:ext cx="5606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8" name="Google Shape;378;p67"/>
          <p:cNvSpPr txBox="1"/>
          <p:nvPr/>
        </p:nvSpPr>
        <p:spPr>
          <a:xfrm>
            <a:off x="2919456" y="3482782"/>
            <a:ext cx="8472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Arial"/>
              <a:buNone/>
            </a:pP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Сессия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age16image35120688.png" id="379" name="Google Shape;37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640" y="1393598"/>
            <a:ext cx="603113" cy="60310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7"/>
          <p:cNvSpPr txBox="1"/>
          <p:nvPr/>
        </p:nvSpPr>
        <p:spPr>
          <a:xfrm>
            <a:off x="6297975" y="2067150"/>
            <a:ext cx="23061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1100"/>
              <a:buFont typeface="Arial"/>
              <a:buNone/>
            </a:pPr>
            <a:r>
              <a:rPr i="0" lang="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пользователь неактивен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>
                <a:srgbClr val="212733"/>
              </a:buClr>
              <a:buSzPts val="1100"/>
              <a:buFont typeface="Arial"/>
              <a:buNone/>
            </a:pPr>
            <a:r>
              <a:rPr i="0" lang="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течение 30 минут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age16image35096816.png" id="381" name="Google Shape;38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6050" y="2350495"/>
            <a:ext cx="630295" cy="63028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7"/>
          <p:cNvSpPr txBox="1"/>
          <p:nvPr/>
        </p:nvSpPr>
        <p:spPr>
          <a:xfrm>
            <a:off x="6948504" y="3005388"/>
            <a:ext cx="9654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1100"/>
              <a:buFont typeface="Arial"/>
              <a:buNone/>
            </a:pPr>
            <a:r>
              <a:rPr i="0" lang="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полночь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3" name="Google Shape;383;p67"/>
          <p:cNvSpPr/>
          <p:nvPr/>
        </p:nvSpPr>
        <p:spPr>
          <a:xfrm>
            <a:off x="7182639" y="3243744"/>
            <a:ext cx="497100" cy="485100"/>
          </a:xfrm>
          <a:prstGeom prst="ellipse">
            <a:avLst/>
          </a:prstGeom>
          <a:solidFill>
            <a:srgbClr val="FFFFFF"/>
          </a:solidFill>
          <a:ln cap="flat" cmpd="sng" w="63500">
            <a:solidFill>
              <a:srgbClr val="FFB2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535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67"/>
          <p:cNvSpPr txBox="1"/>
          <p:nvPr/>
        </p:nvSpPr>
        <p:spPr>
          <a:xfrm>
            <a:off x="7220161" y="3379798"/>
            <a:ext cx="4221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40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Arial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UTM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5" name="Google Shape;385;p67"/>
          <p:cNvSpPr/>
          <p:nvPr/>
        </p:nvSpPr>
        <p:spPr>
          <a:xfrm>
            <a:off x="7746350" y="3334557"/>
            <a:ext cx="403110" cy="303480"/>
          </a:xfrm>
          <a:custGeom>
            <a:rect b="b" l="l" r="r" t="t"/>
            <a:pathLst>
              <a:path extrusionOk="0" h="21600" w="2160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EEF9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7"/>
          <p:cNvSpPr/>
          <p:nvPr/>
        </p:nvSpPr>
        <p:spPr>
          <a:xfrm flipH="1">
            <a:off x="6712935" y="3334570"/>
            <a:ext cx="403110" cy="303480"/>
          </a:xfrm>
          <a:custGeom>
            <a:rect b="b" l="l" r="r" t="t"/>
            <a:pathLst>
              <a:path extrusionOk="0" h="21600" w="2160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ABA1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7"/>
          <p:cNvSpPr txBox="1"/>
          <p:nvPr/>
        </p:nvSpPr>
        <p:spPr>
          <a:xfrm>
            <a:off x="6297975" y="3810600"/>
            <a:ext cx="22785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4553"/>
              </a:buClr>
              <a:buSzPts val="700"/>
              <a:buFont typeface="Gill Sans"/>
              <a:buNone/>
            </a:pPr>
            <a:r>
              <a:rPr i="0" lang="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пользователь заходит на сайт через ссылку с одной кампании (</a:t>
            </a: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UTM-</a:t>
            </a:r>
            <a:r>
              <a:rPr i="0" lang="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метки), уходит и возвращается через другую кампанию.</a:t>
            </a:r>
            <a:endParaRPr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8" name="Google Shape;388;p67"/>
          <p:cNvSpPr/>
          <p:nvPr/>
        </p:nvSpPr>
        <p:spPr>
          <a:xfrm>
            <a:off x="539925" y="2145785"/>
            <a:ext cx="884700" cy="867300"/>
          </a:xfrm>
          <a:prstGeom prst="roundRect">
            <a:avLst>
              <a:gd fmla="val 0" name="adj"/>
            </a:avLst>
          </a:prstGeom>
          <a:solidFill>
            <a:srgbClr val="ABA1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Просмотр страницы  1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9" name="Google Shape;389;p67"/>
          <p:cNvSpPr/>
          <p:nvPr/>
        </p:nvSpPr>
        <p:spPr>
          <a:xfrm>
            <a:off x="1484238" y="2147080"/>
            <a:ext cx="884700" cy="867300"/>
          </a:xfrm>
          <a:prstGeom prst="roundRect">
            <a:avLst>
              <a:gd fmla="val 0" name="adj"/>
            </a:avLst>
          </a:prstGeom>
          <a:solidFill>
            <a:srgbClr val="ABA1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Просмотр страницы  2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0" name="Google Shape;390;p67"/>
          <p:cNvSpPr/>
          <p:nvPr/>
        </p:nvSpPr>
        <p:spPr>
          <a:xfrm>
            <a:off x="2428552" y="2147080"/>
            <a:ext cx="884700" cy="867300"/>
          </a:xfrm>
          <a:prstGeom prst="roundRect">
            <a:avLst>
              <a:gd fmla="val 0" name="adj"/>
            </a:avLst>
          </a:prstGeom>
          <a:solidFill>
            <a:srgbClr val="FFB2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Событие 1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1" name="Google Shape;391;p67"/>
          <p:cNvSpPr/>
          <p:nvPr/>
        </p:nvSpPr>
        <p:spPr>
          <a:xfrm>
            <a:off x="3372865" y="2143090"/>
            <a:ext cx="884700" cy="867300"/>
          </a:xfrm>
          <a:prstGeom prst="roundRect">
            <a:avLst>
              <a:gd fmla="val 0" name="adj"/>
            </a:avLst>
          </a:prstGeom>
          <a:solidFill>
            <a:srgbClr val="FFB2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Событие 2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2" name="Google Shape;392;p67"/>
          <p:cNvSpPr/>
          <p:nvPr/>
        </p:nvSpPr>
        <p:spPr>
          <a:xfrm>
            <a:off x="4317179" y="2147063"/>
            <a:ext cx="884700" cy="867300"/>
          </a:xfrm>
          <a:prstGeom prst="roundRect">
            <a:avLst>
              <a:gd fmla="val 0" name="adj"/>
            </a:avLst>
          </a:prstGeom>
          <a:solidFill>
            <a:srgbClr val="FFB49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Нажать на кнопку «Купить»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3" name="Google Shape;393;p67"/>
          <p:cNvSpPr/>
          <p:nvPr/>
        </p:nvSpPr>
        <p:spPr>
          <a:xfrm>
            <a:off x="5261492" y="2138089"/>
            <a:ext cx="884700" cy="867300"/>
          </a:xfrm>
          <a:prstGeom prst="roundRect">
            <a:avLst>
              <a:gd fmla="val 0" name="adj"/>
            </a:avLst>
          </a:prstGeom>
          <a:solidFill>
            <a:srgbClr val="FEEF9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Покупка </a:t>
            </a:r>
            <a:r>
              <a:rPr lang="ru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(транзакции)</a:t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94" name="Google Shape;394;p67"/>
          <p:cNvCxnSpPr/>
          <p:nvPr/>
        </p:nvCxnSpPr>
        <p:spPr>
          <a:xfrm>
            <a:off x="6297981" y="1439394"/>
            <a:ext cx="0" cy="3238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8"/>
          <p:cNvSpPr txBox="1"/>
          <p:nvPr>
            <p:ph idx="4294967295" type="body"/>
          </p:nvPr>
        </p:nvSpPr>
        <p:spPr>
          <a:xfrm>
            <a:off x="540000" y="1440000"/>
            <a:ext cx="8064000" cy="3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случится, если в течение сессии на сайте Иван оставит открытой страницу сайта в браузере и пойдёт на обед длительностью 31 мин., а затем вернётся и продолжит работать с сайтом?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случится, если в течение сессии на сайте Иван оставит открытой страницу сайта в браузере и пойдёт на обед, но уже длительностью 29 мин., а затем вернётся и продолжит работать с сайтом?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0" name="Google Shape;400;p68"/>
          <p:cNvSpPr txBox="1"/>
          <p:nvPr>
            <p:ph type="title"/>
          </p:nvPr>
        </p:nvSpPr>
        <p:spPr>
          <a:xfrm>
            <a:off x="405000" y="540000"/>
            <a:ext cx="60480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Упражнение</a:t>
            </a:r>
            <a:endParaRPr sz="2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1" name="Google Shape;401;p68"/>
          <p:cNvSpPr txBox="1"/>
          <p:nvPr>
            <p:ph idx="1" type="subTitle"/>
          </p:nvPr>
        </p:nvSpPr>
        <p:spPr>
          <a:xfrm>
            <a:off x="405000" y="114300"/>
            <a:ext cx="6048000" cy="27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Зачем продуктовому аналитику нужна web-аналитика?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/>
          <p:nvPr/>
        </p:nvSpPr>
        <p:spPr>
          <a:xfrm>
            <a:off x="5417400" y="2267825"/>
            <a:ext cx="3186600" cy="1638300"/>
          </a:xfrm>
          <a:prstGeom prst="roundRect">
            <a:avLst>
              <a:gd fmla="val 30867" name="adj"/>
            </a:avLst>
          </a:prstGeom>
          <a:noFill/>
          <a:ln cap="flat" cmpd="sng" w="28575">
            <a:solidFill>
              <a:schemeClr val="accent1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07" name="Google Shape;407;p69"/>
          <p:cNvCxnSpPr/>
          <p:nvPr/>
        </p:nvCxnSpPr>
        <p:spPr>
          <a:xfrm rot="10800000">
            <a:off x="1425350" y="1978650"/>
            <a:ext cx="0" cy="591300"/>
          </a:xfrm>
          <a:prstGeom prst="straightConnector1">
            <a:avLst/>
          </a:prstGeom>
          <a:noFill/>
          <a:ln cap="flat" cmpd="sng" w="28575">
            <a:solidFill>
              <a:srgbClr val="ABA1E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8" name="Google Shape;408;p69"/>
          <p:cNvSpPr txBox="1"/>
          <p:nvPr>
            <p:ph type="title"/>
          </p:nvPr>
        </p:nvSpPr>
        <p:spPr>
          <a:xfrm>
            <a:off x="405000" y="540000"/>
            <a:ext cx="60480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Упражнение. Ответ 1</a:t>
            </a:r>
            <a:endParaRPr sz="2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9" name="Google Shape;409;p69"/>
          <p:cNvSpPr txBox="1"/>
          <p:nvPr>
            <p:ph idx="1" type="subTitle"/>
          </p:nvPr>
        </p:nvSpPr>
        <p:spPr>
          <a:xfrm>
            <a:off x="405000" y="114300"/>
            <a:ext cx="6048000" cy="27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Зачем продуктовому аналитику нужна web-аналитика?</a:t>
            </a:r>
            <a:endParaRPr/>
          </a:p>
        </p:txBody>
      </p:sp>
      <p:sp>
        <p:nvSpPr>
          <p:cNvPr id="410" name="Google Shape;410;p69"/>
          <p:cNvSpPr txBox="1"/>
          <p:nvPr/>
        </p:nvSpPr>
        <p:spPr>
          <a:xfrm>
            <a:off x="3820238" y="2880000"/>
            <a:ext cx="1529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b="1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… 30 минут спустя 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1" name="Google Shape;411;p69"/>
          <p:cNvSpPr/>
          <p:nvPr/>
        </p:nvSpPr>
        <p:spPr>
          <a:xfrm>
            <a:off x="540025" y="1440000"/>
            <a:ext cx="1704900" cy="465600"/>
          </a:xfrm>
          <a:prstGeom prst="roundRect">
            <a:avLst>
              <a:gd fmla="val 30867" name="adj"/>
            </a:avLst>
          </a:prstGeom>
          <a:solidFill>
            <a:srgbClr val="FFFFFF"/>
          </a:solidFill>
          <a:ln cap="flat" cmpd="sng" w="28575">
            <a:solidFill>
              <a:schemeClr val="accent1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2" name="Google Shape;412;p69"/>
          <p:cNvSpPr txBox="1"/>
          <p:nvPr/>
        </p:nvSpPr>
        <p:spPr>
          <a:xfrm>
            <a:off x="540024" y="1478968"/>
            <a:ext cx="17049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Пользователь приходит на сайт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3" name="Google Shape;413;p69"/>
          <p:cNvSpPr/>
          <p:nvPr/>
        </p:nvSpPr>
        <p:spPr>
          <a:xfrm>
            <a:off x="2629600" y="1440000"/>
            <a:ext cx="1704900" cy="465600"/>
          </a:xfrm>
          <a:prstGeom prst="roundRect">
            <a:avLst>
              <a:gd fmla="val 30867" name="adj"/>
            </a:avLst>
          </a:prstGeom>
          <a:solidFill>
            <a:srgbClr val="FFFFFF"/>
          </a:solidFill>
          <a:ln cap="flat" cmpd="sng" w="28575">
            <a:solidFill>
              <a:schemeClr val="accent1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4" name="Google Shape;414;p69"/>
          <p:cNvSpPr txBox="1"/>
          <p:nvPr/>
        </p:nvSpPr>
        <p:spPr>
          <a:xfrm>
            <a:off x="2693924" y="1478975"/>
            <a:ext cx="1560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Пользователь уходит на обед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5" name="Google Shape;415;p69"/>
          <p:cNvSpPr/>
          <p:nvPr/>
        </p:nvSpPr>
        <p:spPr>
          <a:xfrm>
            <a:off x="5946000" y="1440000"/>
            <a:ext cx="2129400" cy="465600"/>
          </a:xfrm>
          <a:prstGeom prst="roundRect">
            <a:avLst>
              <a:gd fmla="val 30867" name="adj"/>
            </a:avLst>
          </a:prstGeom>
          <a:solidFill>
            <a:srgbClr val="FFFFFF"/>
          </a:solidFill>
          <a:ln cap="flat" cmpd="sng" w="28575">
            <a:solidFill>
              <a:schemeClr val="accent1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6" name="Google Shape;416;p69"/>
          <p:cNvSpPr txBox="1"/>
          <p:nvPr/>
        </p:nvSpPr>
        <p:spPr>
          <a:xfrm>
            <a:off x="6001650" y="1458450"/>
            <a:ext cx="20181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Пользователь продолжает работу с сайтом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7" name="Google Shape;417;p69"/>
          <p:cNvSpPr/>
          <p:nvPr/>
        </p:nvSpPr>
        <p:spPr>
          <a:xfrm>
            <a:off x="795650" y="2400450"/>
            <a:ext cx="1259400" cy="782400"/>
          </a:xfrm>
          <a:prstGeom prst="roundRect">
            <a:avLst>
              <a:gd fmla="val 0" name="adj"/>
            </a:avLst>
          </a:prstGeom>
          <a:solidFill>
            <a:srgbClr val="ABA1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1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(вход 14.01)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8" name="Google Shape;418;p69"/>
          <p:cNvSpPr/>
          <p:nvPr/>
        </p:nvSpPr>
        <p:spPr>
          <a:xfrm>
            <a:off x="2252975" y="2400475"/>
            <a:ext cx="1259400" cy="782400"/>
          </a:xfrm>
          <a:prstGeom prst="roundRect">
            <a:avLst>
              <a:gd fmla="val 0" name="adj"/>
            </a:avLst>
          </a:prstGeom>
          <a:solidFill>
            <a:srgbClr val="ABA1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2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(вход 14.02)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9" name="Google Shape;419;p69"/>
          <p:cNvSpPr/>
          <p:nvPr/>
        </p:nvSpPr>
        <p:spPr>
          <a:xfrm>
            <a:off x="795650" y="3382875"/>
            <a:ext cx="2720100" cy="360000"/>
          </a:xfrm>
          <a:prstGeom prst="roundRect">
            <a:avLst>
              <a:gd fmla="val 0" name="adj"/>
            </a:avLst>
          </a:prstGeom>
          <a:solidFill>
            <a:srgbClr val="ABA1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Сессия 1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0" name="Google Shape;420;p69"/>
          <p:cNvSpPr/>
          <p:nvPr/>
        </p:nvSpPr>
        <p:spPr>
          <a:xfrm>
            <a:off x="5650650" y="2400450"/>
            <a:ext cx="1259400" cy="782400"/>
          </a:xfrm>
          <a:prstGeom prst="roundRect">
            <a:avLst>
              <a:gd fmla="val 0" name="adj"/>
            </a:avLst>
          </a:prstGeom>
          <a:solidFill>
            <a:srgbClr val="ABA1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3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Добавление в корзину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(вход 14.33)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1" name="Google Shape;421;p69"/>
          <p:cNvSpPr/>
          <p:nvPr/>
        </p:nvSpPr>
        <p:spPr>
          <a:xfrm>
            <a:off x="7107975" y="2400450"/>
            <a:ext cx="1259400" cy="782400"/>
          </a:xfrm>
          <a:prstGeom prst="roundRect">
            <a:avLst>
              <a:gd fmla="val 0" name="adj"/>
            </a:avLst>
          </a:prstGeom>
          <a:solidFill>
            <a:srgbClr val="ABA1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4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Оформление заказа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(вход 14.34)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2" name="Google Shape;422;p69"/>
          <p:cNvSpPr/>
          <p:nvPr/>
        </p:nvSpPr>
        <p:spPr>
          <a:xfrm>
            <a:off x="5650650" y="3382850"/>
            <a:ext cx="2720100" cy="360000"/>
          </a:xfrm>
          <a:prstGeom prst="roundRect">
            <a:avLst>
              <a:gd fmla="val 0" name="adj"/>
            </a:avLst>
          </a:prstGeom>
          <a:solidFill>
            <a:srgbClr val="ABA1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Сессия 2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23" name="Google Shape;423;p69"/>
          <p:cNvCxnSpPr/>
          <p:nvPr/>
        </p:nvCxnSpPr>
        <p:spPr>
          <a:xfrm rot="10800000">
            <a:off x="2882675" y="1978650"/>
            <a:ext cx="0" cy="591300"/>
          </a:xfrm>
          <a:prstGeom prst="straightConnector1">
            <a:avLst/>
          </a:prstGeom>
          <a:noFill/>
          <a:ln cap="flat" cmpd="sng" w="28575">
            <a:solidFill>
              <a:srgbClr val="ABA1E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4" name="Google Shape;424;p69"/>
          <p:cNvCxnSpPr/>
          <p:nvPr/>
        </p:nvCxnSpPr>
        <p:spPr>
          <a:xfrm rot="10800000">
            <a:off x="6297725" y="1978650"/>
            <a:ext cx="0" cy="591300"/>
          </a:xfrm>
          <a:prstGeom prst="straightConnector1">
            <a:avLst/>
          </a:prstGeom>
          <a:noFill/>
          <a:ln cap="flat" cmpd="sng" w="28575">
            <a:solidFill>
              <a:srgbClr val="ABA1E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5" name="Google Shape;425;p69"/>
          <p:cNvSpPr/>
          <p:nvPr/>
        </p:nvSpPr>
        <p:spPr>
          <a:xfrm>
            <a:off x="540000" y="2267825"/>
            <a:ext cx="3186600" cy="1638300"/>
          </a:xfrm>
          <a:prstGeom prst="roundRect">
            <a:avLst>
              <a:gd fmla="val 30867" name="adj"/>
            </a:avLst>
          </a:prstGeom>
          <a:noFill/>
          <a:ln cap="flat" cmpd="sng" w="28575">
            <a:solidFill>
              <a:schemeClr val="accent1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0"/>
          <p:cNvSpPr/>
          <p:nvPr/>
        </p:nvSpPr>
        <p:spPr>
          <a:xfrm>
            <a:off x="540000" y="2267825"/>
            <a:ext cx="8064000" cy="1638300"/>
          </a:xfrm>
          <a:prstGeom prst="roundRect">
            <a:avLst>
              <a:gd fmla="val 30867" name="adj"/>
            </a:avLst>
          </a:prstGeom>
          <a:noFill/>
          <a:ln cap="flat" cmpd="sng" w="28575">
            <a:solidFill>
              <a:srgbClr val="ABA1E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31" name="Google Shape;431;p70"/>
          <p:cNvCxnSpPr/>
          <p:nvPr/>
        </p:nvCxnSpPr>
        <p:spPr>
          <a:xfrm rot="10800000">
            <a:off x="1425350" y="1978650"/>
            <a:ext cx="0" cy="591300"/>
          </a:xfrm>
          <a:prstGeom prst="straightConnector1">
            <a:avLst/>
          </a:prstGeom>
          <a:noFill/>
          <a:ln cap="flat" cmpd="sng" w="28575">
            <a:solidFill>
              <a:srgbClr val="ABA1E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2" name="Google Shape;432;p70"/>
          <p:cNvSpPr txBox="1"/>
          <p:nvPr>
            <p:ph type="title"/>
          </p:nvPr>
        </p:nvSpPr>
        <p:spPr>
          <a:xfrm>
            <a:off x="405000" y="540000"/>
            <a:ext cx="60480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Упражнение. Ответ 2</a:t>
            </a:r>
            <a:endParaRPr sz="2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33" name="Google Shape;433;p70"/>
          <p:cNvSpPr txBox="1"/>
          <p:nvPr>
            <p:ph idx="1" type="subTitle"/>
          </p:nvPr>
        </p:nvSpPr>
        <p:spPr>
          <a:xfrm>
            <a:off x="405000" y="114300"/>
            <a:ext cx="6048000" cy="27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Зачем продуктовому аналитику нужна web-аналитика?</a:t>
            </a:r>
            <a:endParaRPr/>
          </a:p>
        </p:txBody>
      </p:sp>
      <p:sp>
        <p:nvSpPr>
          <p:cNvPr id="434" name="Google Shape;434;p70"/>
          <p:cNvSpPr/>
          <p:nvPr/>
        </p:nvSpPr>
        <p:spPr>
          <a:xfrm>
            <a:off x="540025" y="1440000"/>
            <a:ext cx="1704900" cy="465600"/>
          </a:xfrm>
          <a:prstGeom prst="roundRect">
            <a:avLst>
              <a:gd fmla="val 30867" name="adj"/>
            </a:avLst>
          </a:prstGeom>
          <a:solidFill>
            <a:srgbClr val="FFFFFF"/>
          </a:solidFill>
          <a:ln cap="flat" cmpd="sng" w="28575">
            <a:solidFill>
              <a:schemeClr val="accent1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5" name="Google Shape;435;p70"/>
          <p:cNvSpPr txBox="1"/>
          <p:nvPr/>
        </p:nvSpPr>
        <p:spPr>
          <a:xfrm>
            <a:off x="540024" y="1478968"/>
            <a:ext cx="17049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Пользователь приходит на сайт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6" name="Google Shape;436;p70"/>
          <p:cNvSpPr/>
          <p:nvPr/>
        </p:nvSpPr>
        <p:spPr>
          <a:xfrm>
            <a:off x="2629600" y="1440000"/>
            <a:ext cx="1704900" cy="465600"/>
          </a:xfrm>
          <a:prstGeom prst="roundRect">
            <a:avLst>
              <a:gd fmla="val 30867" name="adj"/>
            </a:avLst>
          </a:prstGeom>
          <a:solidFill>
            <a:srgbClr val="FFFFFF"/>
          </a:solidFill>
          <a:ln cap="flat" cmpd="sng" w="28575">
            <a:solidFill>
              <a:schemeClr val="accent1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7" name="Google Shape;437;p70"/>
          <p:cNvSpPr txBox="1"/>
          <p:nvPr/>
        </p:nvSpPr>
        <p:spPr>
          <a:xfrm>
            <a:off x="2693924" y="1478975"/>
            <a:ext cx="1560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Пользователь уходит на обед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8" name="Google Shape;438;p70"/>
          <p:cNvSpPr/>
          <p:nvPr/>
        </p:nvSpPr>
        <p:spPr>
          <a:xfrm>
            <a:off x="817800" y="2400450"/>
            <a:ext cx="1259400" cy="782400"/>
          </a:xfrm>
          <a:prstGeom prst="roundRect">
            <a:avLst>
              <a:gd fmla="val 0" name="adj"/>
            </a:avLst>
          </a:prstGeom>
          <a:solidFill>
            <a:srgbClr val="ABA1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1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(вход 14.01)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9" name="Google Shape;439;p70"/>
          <p:cNvSpPr/>
          <p:nvPr/>
        </p:nvSpPr>
        <p:spPr>
          <a:xfrm>
            <a:off x="2275125" y="2400475"/>
            <a:ext cx="1259400" cy="782400"/>
          </a:xfrm>
          <a:prstGeom prst="roundRect">
            <a:avLst>
              <a:gd fmla="val 0" name="adj"/>
            </a:avLst>
          </a:prstGeom>
          <a:solidFill>
            <a:srgbClr val="ABA1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2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(вход 14.02)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0" name="Google Shape;440;p70"/>
          <p:cNvSpPr/>
          <p:nvPr/>
        </p:nvSpPr>
        <p:spPr>
          <a:xfrm>
            <a:off x="817800" y="3420000"/>
            <a:ext cx="7508400" cy="360000"/>
          </a:xfrm>
          <a:prstGeom prst="roundRect">
            <a:avLst>
              <a:gd fmla="val 0" name="adj"/>
            </a:avLst>
          </a:prstGeom>
          <a:solidFill>
            <a:srgbClr val="ABA1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Сессия 2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41" name="Google Shape;441;p70"/>
          <p:cNvCxnSpPr/>
          <p:nvPr/>
        </p:nvCxnSpPr>
        <p:spPr>
          <a:xfrm rot="10800000">
            <a:off x="2882675" y="1978650"/>
            <a:ext cx="0" cy="591300"/>
          </a:xfrm>
          <a:prstGeom prst="straightConnector1">
            <a:avLst/>
          </a:prstGeom>
          <a:noFill/>
          <a:ln cap="flat" cmpd="sng" w="28575">
            <a:solidFill>
              <a:srgbClr val="ABA1E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2" name="Google Shape;442;p70"/>
          <p:cNvSpPr/>
          <p:nvPr/>
        </p:nvSpPr>
        <p:spPr>
          <a:xfrm>
            <a:off x="5609475" y="2401138"/>
            <a:ext cx="1259400" cy="782400"/>
          </a:xfrm>
          <a:prstGeom prst="roundRect">
            <a:avLst>
              <a:gd fmla="val 0" name="adj"/>
            </a:avLst>
          </a:prstGeom>
          <a:solidFill>
            <a:srgbClr val="ABA1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3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Добавление в корзину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(вход 14.31)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3" name="Google Shape;443;p70"/>
          <p:cNvSpPr/>
          <p:nvPr/>
        </p:nvSpPr>
        <p:spPr>
          <a:xfrm>
            <a:off x="7066800" y="2401163"/>
            <a:ext cx="1259400" cy="782400"/>
          </a:xfrm>
          <a:prstGeom prst="roundRect">
            <a:avLst>
              <a:gd fmla="val 0" name="adj"/>
            </a:avLst>
          </a:prstGeom>
          <a:solidFill>
            <a:srgbClr val="ABA1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4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Оформление заказа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(вход 14.32)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4" name="Google Shape;444;p70"/>
          <p:cNvSpPr txBox="1"/>
          <p:nvPr/>
        </p:nvSpPr>
        <p:spPr>
          <a:xfrm>
            <a:off x="3807138" y="2529263"/>
            <a:ext cx="1529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b="1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… </a:t>
            </a: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29</a:t>
            </a:r>
            <a:r>
              <a:rPr b="1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минут спустя 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1"/>
          <p:cNvSpPr txBox="1"/>
          <p:nvPr>
            <p:ph type="title"/>
          </p:nvPr>
        </p:nvSpPr>
        <p:spPr>
          <a:xfrm>
            <a:off x="405000" y="540000"/>
            <a:ext cx="60480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Пользователи</a:t>
            </a:r>
            <a:endParaRPr sz="2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0" name="Google Shape;450;p71"/>
          <p:cNvSpPr txBox="1"/>
          <p:nvPr>
            <p:ph idx="1" type="subTitle"/>
          </p:nvPr>
        </p:nvSpPr>
        <p:spPr>
          <a:xfrm>
            <a:off x="405000" y="114300"/>
            <a:ext cx="6048000" cy="27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Зачем продуктовому аналитику нужна web-аналитика?</a:t>
            </a:r>
            <a:endParaRPr/>
          </a:p>
        </p:txBody>
      </p:sp>
      <p:sp>
        <p:nvSpPr>
          <p:cNvPr id="451" name="Google Shape;451;p71"/>
          <p:cNvSpPr/>
          <p:nvPr/>
        </p:nvSpPr>
        <p:spPr>
          <a:xfrm>
            <a:off x="1293300" y="2879144"/>
            <a:ext cx="2705400" cy="1277700"/>
          </a:xfrm>
          <a:prstGeom prst="roundRect">
            <a:avLst>
              <a:gd fmla="val 30867" name="adj"/>
            </a:avLst>
          </a:prstGeom>
          <a:solidFill>
            <a:srgbClr val="FFFFFF"/>
          </a:solidFill>
          <a:ln cap="flat" cmpd="sng" w="28575">
            <a:solidFill>
              <a:schemeClr val="accent1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пользователей, зашедших на сайт впервые с определённого устройства (мобильный или десктоп).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2" name="Google Shape;452;p71"/>
          <p:cNvSpPr/>
          <p:nvPr/>
        </p:nvSpPr>
        <p:spPr>
          <a:xfrm>
            <a:off x="3505050" y="1440000"/>
            <a:ext cx="2133900" cy="360000"/>
          </a:xfrm>
          <a:prstGeom prst="roundRect">
            <a:avLst>
              <a:gd fmla="val 0" name="adj"/>
            </a:avLst>
          </a:prstGeom>
          <a:solidFill>
            <a:srgbClr val="ABA1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Пользователи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3" name="Google Shape;453;p71"/>
          <p:cNvSpPr/>
          <p:nvPr/>
        </p:nvSpPr>
        <p:spPr>
          <a:xfrm>
            <a:off x="1579050" y="2159575"/>
            <a:ext cx="2133900" cy="360000"/>
          </a:xfrm>
          <a:prstGeom prst="roundRect">
            <a:avLst>
              <a:gd fmla="val 0" name="adj"/>
            </a:avLst>
          </a:prstGeom>
          <a:solidFill>
            <a:srgbClr val="ABA1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Новые пользователи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4" name="Google Shape;454;p71"/>
          <p:cNvSpPr/>
          <p:nvPr/>
        </p:nvSpPr>
        <p:spPr>
          <a:xfrm>
            <a:off x="5431050" y="2159575"/>
            <a:ext cx="2133900" cy="360000"/>
          </a:xfrm>
          <a:prstGeom prst="roundRect">
            <a:avLst>
              <a:gd fmla="val 0" name="adj"/>
            </a:avLst>
          </a:prstGeom>
          <a:solidFill>
            <a:srgbClr val="ABA1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Вернувшиеся пользователи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5" name="Google Shape;455;p71"/>
          <p:cNvSpPr/>
          <p:nvPr/>
        </p:nvSpPr>
        <p:spPr>
          <a:xfrm>
            <a:off x="5145300" y="2879150"/>
            <a:ext cx="2705400" cy="1277700"/>
          </a:xfrm>
          <a:prstGeom prst="roundRect">
            <a:avLst>
              <a:gd fmla="val 30867" name="adj"/>
            </a:avLst>
          </a:prstGeom>
          <a:solidFill>
            <a:srgbClr val="FFFFFF"/>
          </a:solidFill>
          <a:ln cap="flat" cmpd="sng" w="28575">
            <a:solidFill>
              <a:schemeClr val="accent1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пользователей, вернувшихся на сайт.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Их браузер сохранил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cookie ga с этого сайта.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56" name="Google Shape;456;p71"/>
          <p:cNvCxnSpPr>
            <a:stCxn id="452" idx="1"/>
            <a:endCxn id="453" idx="0"/>
          </p:cNvCxnSpPr>
          <p:nvPr/>
        </p:nvCxnSpPr>
        <p:spPr>
          <a:xfrm flipH="1">
            <a:off x="2646150" y="1620000"/>
            <a:ext cx="858900" cy="539700"/>
          </a:xfrm>
          <a:prstGeom prst="bentConnector2">
            <a:avLst/>
          </a:prstGeom>
          <a:noFill/>
          <a:ln cap="flat" cmpd="sng" w="28575">
            <a:solidFill>
              <a:srgbClr val="ABA1EB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57" name="Google Shape;457;p71"/>
          <p:cNvCxnSpPr>
            <a:stCxn id="452" idx="3"/>
            <a:endCxn id="454" idx="0"/>
          </p:cNvCxnSpPr>
          <p:nvPr/>
        </p:nvCxnSpPr>
        <p:spPr>
          <a:xfrm>
            <a:off x="5638950" y="1620000"/>
            <a:ext cx="859200" cy="539700"/>
          </a:xfrm>
          <a:prstGeom prst="bentConnector2">
            <a:avLst/>
          </a:prstGeom>
          <a:noFill/>
          <a:ln cap="flat" cmpd="sng" w="28575">
            <a:solidFill>
              <a:srgbClr val="ABA1EB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2"/>
          <p:cNvSpPr txBox="1"/>
          <p:nvPr>
            <p:ph type="title"/>
          </p:nvPr>
        </p:nvSpPr>
        <p:spPr>
          <a:xfrm>
            <a:off x="405000" y="540000"/>
            <a:ext cx="60480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SimilarWeb: важные нюансы</a:t>
            </a:r>
            <a:endParaRPr sz="2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3" name="Google Shape;463;p72"/>
          <p:cNvSpPr txBox="1"/>
          <p:nvPr>
            <p:ph idx="1" type="subTitle"/>
          </p:nvPr>
        </p:nvSpPr>
        <p:spPr>
          <a:xfrm>
            <a:off x="405000" y="114300"/>
            <a:ext cx="6048000" cy="27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Зачем продуктовому аналитику нужна web-аналитика?</a:t>
            </a:r>
            <a:endParaRPr/>
          </a:p>
        </p:txBody>
      </p:sp>
      <p:sp>
        <p:nvSpPr>
          <p:cNvPr id="464" name="Google Shape;464;p72"/>
          <p:cNvSpPr txBox="1"/>
          <p:nvPr/>
        </p:nvSpPr>
        <p:spPr>
          <a:xfrm>
            <a:off x="540000" y="3194850"/>
            <a:ext cx="80640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Сессии могут отличаться на 30% и более. Почему разные данные? 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BM Plex Sans"/>
              <a:buChar char="📌"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Разные методологии подсчёта.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BM Plex Sans"/>
              <a:buChar char="📌"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SimilarWeb не устанавливается на сайт.</a:t>
            </a:r>
            <a:endParaRPr sz="1400"/>
          </a:p>
        </p:txBody>
      </p:sp>
      <p:sp>
        <p:nvSpPr>
          <p:cNvPr id="465" name="Google Shape;465;p72"/>
          <p:cNvSpPr txBox="1"/>
          <p:nvPr/>
        </p:nvSpPr>
        <p:spPr>
          <a:xfrm>
            <a:off x="540000" y="1439400"/>
            <a:ext cx="27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сравнения с конкурентами: </a:t>
            </a:r>
            <a:endParaRPr sz="1400"/>
          </a:p>
        </p:txBody>
      </p:sp>
      <p:sp>
        <p:nvSpPr>
          <p:cNvPr id="466" name="Google Shape;466;p72"/>
          <p:cNvSpPr txBox="1"/>
          <p:nvPr/>
        </p:nvSpPr>
        <p:spPr>
          <a:xfrm>
            <a:off x="4752000" y="1439400"/>
            <a:ext cx="219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детального анализа: </a:t>
            </a:r>
            <a:endParaRPr sz="1400"/>
          </a:p>
        </p:txBody>
      </p:sp>
      <p:pic>
        <p:nvPicPr>
          <p:cNvPr descr="SimilarWeb-logo-8.png" id="467" name="Google Shape;46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547" y="1770900"/>
            <a:ext cx="1136907" cy="10924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analytics_icon_vertical_black_2x.png" id="468" name="Google Shape;468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7929" y="1770897"/>
            <a:ext cx="1580140" cy="119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3"/>
          <p:cNvSpPr txBox="1"/>
          <p:nvPr>
            <p:ph type="title"/>
          </p:nvPr>
        </p:nvSpPr>
        <p:spPr>
          <a:xfrm>
            <a:off x="540000" y="1836000"/>
            <a:ext cx="84213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Задавались ли вы вопросом что такое UTM метки?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300"/>
              <a:buFont typeface="Helvetica Neue"/>
              <a:buNone/>
            </a:pPr>
            <a:r>
              <a:rPr lang="ru">
                <a:solidFill>
                  <a:srgbClr val="5E5E5E"/>
                </a:solidFill>
              </a:rPr>
              <a:t>Основные параметры URL</a:t>
            </a:r>
            <a:endParaRPr/>
          </a:p>
        </p:txBody>
      </p:sp>
      <p:sp>
        <p:nvSpPr>
          <p:cNvPr id="479" name="Google Shape;479;p74"/>
          <p:cNvSpPr txBox="1"/>
          <p:nvPr>
            <p:ph idx="1" type="body"/>
          </p:nvPr>
        </p:nvSpPr>
        <p:spPr>
          <a:xfrm>
            <a:off x="90033" y="2866931"/>
            <a:ext cx="89640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ru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https://geekbrains.ru</a:t>
            </a:r>
            <a:r>
              <a:rPr lang="ru" sz="1300"/>
              <a:t>:80/path/to/myfile.html</a:t>
            </a:r>
            <a:r>
              <a:rPr lang="ru">
                <a:solidFill>
                  <a:srgbClr val="FE8CC4"/>
                </a:solidFill>
              </a:rPr>
              <a:t>?</a:t>
            </a:r>
            <a:r>
              <a:rPr lang="ru" sz="1300"/>
              <a:t>source=google</a:t>
            </a:r>
            <a:r>
              <a:rPr lang="ru">
                <a:solidFill>
                  <a:srgbClr val="FE8CC4"/>
                </a:solidFill>
              </a:rPr>
              <a:t>&amp;</a:t>
            </a:r>
            <a:r>
              <a:rPr lang="ru" sz="1300"/>
              <a:t>medium=cpc&amp;campaign=main</a:t>
            </a:r>
            <a:r>
              <a:rPr lang="ru">
                <a:solidFill>
                  <a:srgbClr val="FE8CC4"/>
                </a:solidFill>
              </a:rPr>
              <a:t>#</a:t>
            </a:r>
            <a:r>
              <a:rPr lang="ru" sz="1300"/>
              <a:t>SomewhereInTheDocutm - метки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480" name="Google Shape;480;p74"/>
          <p:cNvGrpSpPr/>
          <p:nvPr/>
        </p:nvGrpSpPr>
        <p:grpSpPr>
          <a:xfrm>
            <a:off x="234949" y="2632233"/>
            <a:ext cx="432900" cy="224325"/>
            <a:chOff x="0" y="0"/>
            <a:chExt cx="577200" cy="299100"/>
          </a:xfrm>
        </p:grpSpPr>
        <p:cxnSp>
          <p:nvCxnSpPr>
            <p:cNvPr id="481" name="Google Shape;481;p74"/>
            <p:cNvCxnSpPr/>
            <p:nvPr/>
          </p:nvCxnSpPr>
          <p:spPr>
            <a:xfrm>
              <a:off x="0" y="11343"/>
              <a:ext cx="577200" cy="0"/>
            </a:xfrm>
            <a:prstGeom prst="straightConnector1">
              <a:avLst/>
            </a:prstGeom>
            <a:noFill/>
            <a:ln cap="flat" cmpd="sng" w="38100">
              <a:solidFill>
                <a:srgbClr val="FE8CC4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482" name="Google Shape;482;p74"/>
            <p:cNvCxnSpPr/>
            <p:nvPr/>
          </p:nvCxnSpPr>
          <p:spPr>
            <a:xfrm>
              <a:off x="21301" y="0"/>
              <a:ext cx="0" cy="299100"/>
            </a:xfrm>
            <a:prstGeom prst="straightConnector1">
              <a:avLst/>
            </a:prstGeom>
            <a:noFill/>
            <a:ln cap="flat" cmpd="sng" w="38100">
              <a:solidFill>
                <a:srgbClr val="FE8CC4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483" name="Google Shape;483;p74"/>
            <p:cNvCxnSpPr/>
            <p:nvPr/>
          </p:nvCxnSpPr>
          <p:spPr>
            <a:xfrm>
              <a:off x="555825" y="0"/>
              <a:ext cx="0" cy="299100"/>
            </a:xfrm>
            <a:prstGeom prst="straightConnector1">
              <a:avLst/>
            </a:prstGeom>
            <a:noFill/>
            <a:ln cap="flat" cmpd="sng" w="38100">
              <a:solidFill>
                <a:srgbClr val="FE8CC4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484" name="Google Shape;484;p74"/>
          <p:cNvSpPr/>
          <p:nvPr/>
        </p:nvSpPr>
        <p:spPr>
          <a:xfrm>
            <a:off x="348724" y="2333069"/>
            <a:ext cx="205500" cy="205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cxnSp>
        <p:nvCxnSpPr>
          <p:cNvPr id="485" name="Google Shape;485;p74"/>
          <p:cNvCxnSpPr/>
          <p:nvPr/>
        </p:nvCxnSpPr>
        <p:spPr>
          <a:xfrm>
            <a:off x="716777" y="3342229"/>
            <a:ext cx="1415400" cy="0"/>
          </a:xfrm>
          <a:prstGeom prst="straightConnector1">
            <a:avLst/>
          </a:prstGeom>
          <a:noFill/>
          <a:ln cap="flat" cmpd="sng" w="38100">
            <a:solidFill>
              <a:srgbClr val="FE8CC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86" name="Google Shape;486;p74"/>
          <p:cNvCxnSpPr/>
          <p:nvPr/>
        </p:nvCxnSpPr>
        <p:spPr>
          <a:xfrm rot="10800000">
            <a:off x="731015" y="3126335"/>
            <a:ext cx="0" cy="224400"/>
          </a:xfrm>
          <a:prstGeom prst="straightConnector1">
            <a:avLst/>
          </a:prstGeom>
          <a:noFill/>
          <a:ln cap="flat" cmpd="sng" w="38100">
            <a:solidFill>
              <a:srgbClr val="FE8CC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87" name="Google Shape;487;p74"/>
          <p:cNvCxnSpPr/>
          <p:nvPr/>
        </p:nvCxnSpPr>
        <p:spPr>
          <a:xfrm rot="10800000">
            <a:off x="2113853" y="3126338"/>
            <a:ext cx="0" cy="224400"/>
          </a:xfrm>
          <a:prstGeom prst="straightConnector1">
            <a:avLst/>
          </a:prstGeom>
          <a:noFill/>
          <a:ln cap="flat" cmpd="sng" w="38100">
            <a:solidFill>
              <a:srgbClr val="FE8CC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88" name="Google Shape;488;p74"/>
          <p:cNvSpPr/>
          <p:nvPr/>
        </p:nvSpPr>
        <p:spPr>
          <a:xfrm>
            <a:off x="1017820" y="3433207"/>
            <a:ext cx="205500" cy="205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100"/>
          </a:p>
        </p:txBody>
      </p:sp>
      <p:sp>
        <p:nvSpPr>
          <p:cNvPr id="489" name="Google Shape;489;p74"/>
          <p:cNvSpPr/>
          <p:nvPr/>
        </p:nvSpPr>
        <p:spPr>
          <a:xfrm>
            <a:off x="2170968" y="3433208"/>
            <a:ext cx="205500" cy="205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100"/>
          </a:p>
        </p:txBody>
      </p:sp>
      <p:cxnSp>
        <p:nvCxnSpPr>
          <p:cNvPr id="490" name="Google Shape;490;p74"/>
          <p:cNvCxnSpPr/>
          <p:nvPr/>
        </p:nvCxnSpPr>
        <p:spPr>
          <a:xfrm>
            <a:off x="2143363" y="3344138"/>
            <a:ext cx="260700" cy="0"/>
          </a:xfrm>
          <a:prstGeom prst="straightConnector1">
            <a:avLst/>
          </a:prstGeom>
          <a:noFill/>
          <a:ln cap="flat" cmpd="sng" w="38100">
            <a:solidFill>
              <a:srgbClr val="FE8CC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91" name="Google Shape;491;p74"/>
          <p:cNvCxnSpPr/>
          <p:nvPr/>
        </p:nvCxnSpPr>
        <p:spPr>
          <a:xfrm rot="10800000">
            <a:off x="2132067" y="3123447"/>
            <a:ext cx="0" cy="224400"/>
          </a:xfrm>
          <a:prstGeom prst="straightConnector1">
            <a:avLst/>
          </a:prstGeom>
          <a:noFill/>
          <a:ln cap="flat" cmpd="sng" w="38100">
            <a:solidFill>
              <a:srgbClr val="FE8CC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92" name="Google Shape;492;p74"/>
          <p:cNvCxnSpPr/>
          <p:nvPr/>
        </p:nvCxnSpPr>
        <p:spPr>
          <a:xfrm rot="10800000">
            <a:off x="2389517" y="3128247"/>
            <a:ext cx="0" cy="224400"/>
          </a:xfrm>
          <a:prstGeom prst="straightConnector1">
            <a:avLst/>
          </a:prstGeom>
          <a:noFill/>
          <a:ln cap="flat" cmpd="sng" w="38100">
            <a:solidFill>
              <a:srgbClr val="FE8CC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93" name="Google Shape;493;p74"/>
          <p:cNvCxnSpPr/>
          <p:nvPr/>
        </p:nvCxnSpPr>
        <p:spPr>
          <a:xfrm>
            <a:off x="2393156" y="3344110"/>
            <a:ext cx="1415400" cy="0"/>
          </a:xfrm>
          <a:prstGeom prst="straightConnector1">
            <a:avLst/>
          </a:prstGeom>
          <a:noFill/>
          <a:ln cap="flat" cmpd="sng" w="38100">
            <a:solidFill>
              <a:srgbClr val="FE8CC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94" name="Google Shape;494;p74"/>
          <p:cNvCxnSpPr/>
          <p:nvPr/>
        </p:nvCxnSpPr>
        <p:spPr>
          <a:xfrm rot="10800000">
            <a:off x="2403805" y="3128213"/>
            <a:ext cx="0" cy="224400"/>
          </a:xfrm>
          <a:prstGeom prst="straightConnector1">
            <a:avLst/>
          </a:prstGeom>
          <a:noFill/>
          <a:ln cap="flat" cmpd="sng" w="38100">
            <a:solidFill>
              <a:srgbClr val="FE8CC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95" name="Google Shape;495;p74"/>
          <p:cNvCxnSpPr/>
          <p:nvPr/>
        </p:nvCxnSpPr>
        <p:spPr>
          <a:xfrm rot="10800000">
            <a:off x="3787748" y="3128213"/>
            <a:ext cx="0" cy="224400"/>
          </a:xfrm>
          <a:prstGeom prst="straightConnector1">
            <a:avLst/>
          </a:prstGeom>
          <a:noFill/>
          <a:ln cap="flat" cmpd="sng" w="38100">
            <a:solidFill>
              <a:srgbClr val="FE8CC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96" name="Google Shape;496;p74"/>
          <p:cNvSpPr/>
          <p:nvPr/>
        </p:nvSpPr>
        <p:spPr>
          <a:xfrm>
            <a:off x="3012107" y="3433208"/>
            <a:ext cx="205500" cy="205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100"/>
          </a:p>
        </p:txBody>
      </p:sp>
      <p:cxnSp>
        <p:nvCxnSpPr>
          <p:cNvPr id="497" name="Google Shape;497;p74"/>
          <p:cNvCxnSpPr/>
          <p:nvPr/>
        </p:nvCxnSpPr>
        <p:spPr>
          <a:xfrm flipH="1" rot="10800000">
            <a:off x="3867461" y="3336342"/>
            <a:ext cx="3469200" cy="3000"/>
          </a:xfrm>
          <a:prstGeom prst="straightConnector1">
            <a:avLst/>
          </a:prstGeom>
          <a:noFill/>
          <a:ln cap="flat" cmpd="sng" w="38100">
            <a:solidFill>
              <a:srgbClr val="FE8CC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98" name="Google Shape;498;p74"/>
          <p:cNvCxnSpPr/>
          <p:nvPr/>
        </p:nvCxnSpPr>
        <p:spPr>
          <a:xfrm rot="10800000">
            <a:off x="3880359" y="3123453"/>
            <a:ext cx="0" cy="224400"/>
          </a:xfrm>
          <a:prstGeom prst="straightConnector1">
            <a:avLst/>
          </a:prstGeom>
          <a:noFill/>
          <a:ln cap="flat" cmpd="sng" w="38100">
            <a:solidFill>
              <a:srgbClr val="FE8CC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99" name="Google Shape;499;p74"/>
          <p:cNvCxnSpPr/>
          <p:nvPr/>
        </p:nvCxnSpPr>
        <p:spPr>
          <a:xfrm rot="10800000">
            <a:off x="7305570" y="3126338"/>
            <a:ext cx="0" cy="224400"/>
          </a:xfrm>
          <a:prstGeom prst="straightConnector1">
            <a:avLst/>
          </a:prstGeom>
          <a:noFill/>
          <a:ln cap="flat" cmpd="sng" w="38100">
            <a:solidFill>
              <a:srgbClr val="FE8CC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00" name="Google Shape;500;p74"/>
          <p:cNvSpPr/>
          <p:nvPr/>
        </p:nvSpPr>
        <p:spPr>
          <a:xfrm>
            <a:off x="5494482" y="3433244"/>
            <a:ext cx="205500" cy="205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100"/>
          </a:p>
        </p:txBody>
      </p:sp>
      <p:sp>
        <p:nvSpPr>
          <p:cNvPr id="501" name="Google Shape;501;p74"/>
          <p:cNvSpPr txBox="1"/>
          <p:nvPr/>
        </p:nvSpPr>
        <p:spPr>
          <a:xfrm>
            <a:off x="3241764" y="1754249"/>
            <a:ext cx="1195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Начало перечисления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параметров</a:t>
            </a:r>
            <a:endParaRPr sz="1100"/>
          </a:p>
        </p:txBody>
      </p:sp>
      <p:cxnSp>
        <p:nvCxnSpPr>
          <p:cNvPr id="502" name="Google Shape;502;p74"/>
          <p:cNvCxnSpPr/>
          <p:nvPr/>
        </p:nvCxnSpPr>
        <p:spPr>
          <a:xfrm>
            <a:off x="3839334" y="2325591"/>
            <a:ext cx="0" cy="4923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19999">
              <a:srgbClr val="000000">
                <a:alpha val="37650"/>
              </a:srgbClr>
            </a:outerShdw>
          </a:effectLst>
        </p:spPr>
      </p:cxnSp>
      <p:cxnSp>
        <p:nvCxnSpPr>
          <p:cNvPr id="503" name="Google Shape;503;p74"/>
          <p:cNvCxnSpPr/>
          <p:nvPr/>
        </p:nvCxnSpPr>
        <p:spPr>
          <a:xfrm>
            <a:off x="5041283" y="2374625"/>
            <a:ext cx="0" cy="4923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19999">
              <a:srgbClr val="000000">
                <a:alpha val="37650"/>
              </a:srgbClr>
            </a:outerShdw>
          </a:effectLst>
        </p:spPr>
      </p:cxnSp>
      <p:sp>
        <p:nvSpPr>
          <p:cNvPr id="504" name="Google Shape;504;p74"/>
          <p:cNvSpPr txBox="1"/>
          <p:nvPr/>
        </p:nvSpPr>
        <p:spPr>
          <a:xfrm>
            <a:off x="4701609" y="1754249"/>
            <a:ext cx="679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Добавление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параметра</a:t>
            </a:r>
            <a:endParaRPr sz="1100"/>
          </a:p>
        </p:txBody>
      </p:sp>
      <p:cxnSp>
        <p:nvCxnSpPr>
          <p:cNvPr id="505" name="Google Shape;505;p74"/>
          <p:cNvCxnSpPr/>
          <p:nvPr/>
        </p:nvCxnSpPr>
        <p:spPr>
          <a:xfrm>
            <a:off x="7363002" y="2328294"/>
            <a:ext cx="0" cy="4923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19999">
              <a:srgbClr val="000000">
                <a:alpha val="37650"/>
              </a:srgbClr>
            </a:outerShdw>
          </a:effectLst>
        </p:spPr>
      </p:cxnSp>
      <p:sp>
        <p:nvSpPr>
          <p:cNvPr id="506" name="Google Shape;506;p74"/>
          <p:cNvSpPr txBox="1"/>
          <p:nvPr/>
        </p:nvSpPr>
        <p:spPr>
          <a:xfrm>
            <a:off x="6388138" y="1756949"/>
            <a:ext cx="1949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Ссылка (якорь / ancor)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 определ</a:t>
            </a:r>
            <a:r>
              <a:rPr lang="ru" sz="800">
                <a:solidFill>
                  <a:srgbClr val="FFFFFF"/>
                </a:solidFill>
              </a:rPr>
              <a:t>ё</a:t>
            </a:r>
            <a:r>
              <a:rPr b="0" i="0" lang="ru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нную секцию на странице</a:t>
            </a:r>
            <a:endParaRPr sz="1100"/>
          </a:p>
        </p:txBody>
      </p:sp>
      <p:cxnSp>
        <p:nvCxnSpPr>
          <p:cNvPr id="507" name="Google Shape;507;p74"/>
          <p:cNvCxnSpPr/>
          <p:nvPr/>
        </p:nvCxnSpPr>
        <p:spPr>
          <a:xfrm>
            <a:off x="7422357" y="3339342"/>
            <a:ext cx="1445400" cy="0"/>
          </a:xfrm>
          <a:prstGeom prst="straightConnector1">
            <a:avLst/>
          </a:prstGeom>
          <a:noFill/>
          <a:ln cap="flat" cmpd="sng" w="38100">
            <a:solidFill>
              <a:srgbClr val="FE8CC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08" name="Google Shape;508;p74"/>
          <p:cNvCxnSpPr/>
          <p:nvPr/>
        </p:nvCxnSpPr>
        <p:spPr>
          <a:xfrm rot="10800000">
            <a:off x="7433209" y="3123450"/>
            <a:ext cx="0" cy="224400"/>
          </a:xfrm>
          <a:prstGeom prst="straightConnector1">
            <a:avLst/>
          </a:prstGeom>
          <a:noFill/>
          <a:ln cap="flat" cmpd="sng" w="38100">
            <a:solidFill>
              <a:srgbClr val="FE8CC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09" name="Google Shape;509;p74"/>
          <p:cNvCxnSpPr/>
          <p:nvPr/>
        </p:nvCxnSpPr>
        <p:spPr>
          <a:xfrm rot="10800000">
            <a:off x="8871392" y="3126335"/>
            <a:ext cx="0" cy="224400"/>
          </a:xfrm>
          <a:prstGeom prst="straightConnector1">
            <a:avLst/>
          </a:prstGeom>
          <a:noFill/>
          <a:ln cap="flat" cmpd="sng" w="38100">
            <a:solidFill>
              <a:srgbClr val="FE8CC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10" name="Google Shape;510;p74"/>
          <p:cNvSpPr/>
          <p:nvPr/>
        </p:nvSpPr>
        <p:spPr>
          <a:xfrm>
            <a:off x="8042388" y="3433208"/>
            <a:ext cx="205500" cy="205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5"/>
          <p:cNvSpPr txBox="1"/>
          <p:nvPr>
            <p:ph type="title"/>
          </p:nvPr>
        </p:nvSpPr>
        <p:spPr>
          <a:xfrm>
            <a:off x="518137" y="873037"/>
            <a:ext cx="3510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ru">
                <a:solidFill>
                  <a:srgbClr val="FFFFFF"/>
                </a:solidFill>
              </a:rPr>
              <a:t>Протокол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3300"/>
              <a:buFont typeface="Helvetica Neue"/>
              <a:buNone/>
            </a:pPr>
            <a:r>
              <a:rPr lang="ru">
                <a:solidFill>
                  <a:srgbClr val="D6D5D5"/>
                </a:solidFill>
              </a:rPr>
              <a:t>Protocol</a:t>
            </a:r>
            <a:endParaRPr/>
          </a:p>
        </p:txBody>
      </p:sp>
      <p:sp>
        <p:nvSpPr>
          <p:cNvPr id="516" name="Google Shape;516;p75"/>
          <p:cNvSpPr txBox="1"/>
          <p:nvPr>
            <p:ph idx="1" type="body"/>
          </p:nvPr>
        </p:nvSpPr>
        <p:spPr>
          <a:xfrm>
            <a:off x="4643100" y="871538"/>
            <a:ext cx="42783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 fontScale="92500" lnSpcReduction="10000"/>
          </a:bodyPr>
          <a:lstStyle/>
          <a:p>
            <a:pPr indent="0" lvl="0" marL="342900" rtl="0" algn="just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None/>
            </a:pPr>
            <a:r>
              <a:rPr b="1" lang="ru" sz="1200">
                <a:solidFill>
                  <a:srgbClr val="5E5E5E"/>
                </a:solidFill>
              </a:rPr>
              <a:t>HTTP (сокр. от англ. HyperText Transfer Protocol) </a:t>
            </a:r>
            <a:r>
              <a:rPr lang="ru" sz="1200">
                <a:solidFill>
                  <a:srgbClr val="5E5E5E"/>
                </a:solidFill>
              </a:rPr>
              <a:t>— </a:t>
            </a:r>
            <a:endParaRPr sz="1200">
              <a:solidFill>
                <a:srgbClr val="5E5E5E"/>
              </a:solidFill>
            </a:endParaRPr>
          </a:p>
          <a:p>
            <a:pPr indent="0" lvl="0" marL="342900" rtl="0" algn="just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None/>
            </a:pPr>
            <a:r>
              <a:rPr lang="ru" sz="1200">
                <a:solidFill>
                  <a:srgbClr val="5E5E5E"/>
                </a:solidFill>
              </a:rPr>
              <a:t>протокол передачи гипертекста, лежит в основе обмена данными в интернете.</a:t>
            </a:r>
            <a:endParaRPr>
              <a:solidFill>
                <a:srgbClr val="5E5E5E"/>
              </a:solidFill>
            </a:endParaRPr>
          </a:p>
          <a:p>
            <a:pPr indent="0" lvl="3" marL="342900" rtl="0" algn="just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b="1" lang="ru" sz="1200">
                <a:solidFill>
                  <a:srgbClr val="5E5E5E"/>
                </a:solidFill>
              </a:rPr>
              <a:t>HTTPS (сокр. от англ. HyperText Transfer Protocol Secure)</a:t>
            </a:r>
            <a:r>
              <a:rPr lang="ru" sz="1200">
                <a:solidFill>
                  <a:srgbClr val="5E5E5E"/>
                </a:solidFill>
              </a:rPr>
              <a:t> широко используется для защиты  информации.</a:t>
            </a:r>
            <a:endParaRPr>
              <a:solidFill>
                <a:srgbClr val="5E5E5E"/>
              </a:solidFill>
            </a:endParaRPr>
          </a:p>
        </p:txBody>
      </p:sp>
      <p:pic>
        <p:nvPicPr>
          <p:cNvPr descr="Fetching_a_page.png" id="517" name="Google Shape;51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3283" y="2598758"/>
            <a:ext cx="3898034" cy="2292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6"/>
          <p:cNvSpPr txBox="1"/>
          <p:nvPr>
            <p:ph type="title"/>
          </p:nvPr>
        </p:nvSpPr>
        <p:spPr>
          <a:xfrm>
            <a:off x="518137" y="873037"/>
            <a:ext cx="3510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ru">
                <a:solidFill>
                  <a:srgbClr val="FFFFFF"/>
                </a:solidFill>
              </a:rPr>
              <a:t>Домен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3300"/>
              <a:buFont typeface="Helvetica Neue"/>
              <a:buNone/>
            </a:pPr>
            <a:r>
              <a:rPr lang="ru">
                <a:solidFill>
                  <a:srgbClr val="D6D5D5"/>
                </a:solidFill>
              </a:rPr>
              <a:t>Domain</a:t>
            </a:r>
            <a:endParaRPr/>
          </a:p>
        </p:txBody>
      </p:sp>
      <p:sp>
        <p:nvSpPr>
          <p:cNvPr id="523" name="Google Shape;523;p76"/>
          <p:cNvSpPr txBox="1"/>
          <p:nvPr>
            <p:ph idx="1" type="body"/>
          </p:nvPr>
        </p:nvSpPr>
        <p:spPr>
          <a:xfrm>
            <a:off x="4977075" y="919163"/>
            <a:ext cx="3888600" cy="19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500"/>
              <a:buFont typeface="Courier New"/>
              <a:buNone/>
            </a:pPr>
            <a:r>
              <a:rPr lang="ru" sz="15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www.geekbrains.ru</a:t>
            </a:r>
            <a:r>
              <a:rPr lang="ru" sz="1500">
                <a:latin typeface="Courier New"/>
                <a:ea typeface="Courier New"/>
                <a:cs typeface="Courier New"/>
                <a:sym typeface="Courier New"/>
              </a:rPr>
              <a:t> —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500"/>
              <a:buFont typeface="Courier New"/>
              <a:buNone/>
            </a:pPr>
            <a:r>
              <a:rPr lang="ru" sz="1500">
                <a:solidFill>
                  <a:srgbClr val="5E5E5E"/>
                </a:solidFill>
              </a:rPr>
              <a:t>это</a:t>
            </a:r>
            <a:r>
              <a:rPr lang="ru" sz="1500"/>
              <a:t> </a:t>
            </a:r>
            <a:r>
              <a:rPr b="1" lang="ru" sz="1500"/>
              <a:t>доменное имя.</a:t>
            </a:r>
            <a:r>
              <a:rPr lang="ru" sz="1500">
                <a:solidFill>
                  <a:srgbClr val="5E5E5E"/>
                </a:solidFill>
              </a:rPr>
              <a:t> </a:t>
            </a:r>
            <a:endParaRPr sz="1500">
              <a:solidFill>
                <a:srgbClr val="5E5E5E"/>
              </a:solidFill>
            </a:endParaRPr>
          </a:p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500"/>
              <a:buFont typeface="Courier New"/>
              <a:buNone/>
            </a:pPr>
            <a:r>
              <a:t/>
            </a:r>
            <a:endParaRPr sz="1500">
              <a:solidFill>
                <a:srgbClr val="5E5E5E"/>
              </a:solidFill>
            </a:endParaRPr>
          </a:p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500"/>
              <a:buFont typeface="Courier New"/>
              <a:buNone/>
            </a:pPr>
            <a:r>
              <a:rPr lang="ru" sz="1500">
                <a:solidFill>
                  <a:srgbClr val="5E5E5E"/>
                </a:solidFill>
              </a:rPr>
              <a:t>Оно означает,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какой веб-сервер должен быть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запрошен. В качестве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альтернативы может быть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использован </a:t>
            </a:r>
            <a:r>
              <a:rPr lang="ru" sz="1500" u="sng">
                <a:solidFill>
                  <a:schemeClr val="hlink"/>
                </a:solidFill>
                <a:hlinkClick r:id="rId4"/>
              </a:rPr>
              <a:t>IP-адрес</a:t>
            </a:r>
            <a:r>
              <a:rPr lang="ru" sz="1500">
                <a:solidFill>
                  <a:srgbClr val="5E5E5E"/>
                </a:solidFill>
              </a:rPr>
              <a:t>, но это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делается редко, поскольку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запоминать IP сложнее и это не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популярно в интернете.</a:t>
            </a:r>
            <a:endParaRPr sz="15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9"/>
          <p:cNvSpPr txBox="1"/>
          <p:nvPr>
            <p:ph idx="1" type="body"/>
          </p:nvPr>
        </p:nvSpPr>
        <p:spPr>
          <a:xfrm>
            <a:off x="4825835" y="339356"/>
            <a:ext cx="40368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0. Разбор ДЗ</a:t>
            </a:r>
            <a:endParaRPr/>
          </a:p>
          <a:p>
            <a:pPr indent="-27305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ru"/>
              <a:t>Введение в веб аналитику</a:t>
            </a:r>
            <a:endParaRPr/>
          </a:p>
          <a:p>
            <a:pPr indent="-27305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ru" sz="1700"/>
              <a:t>Знакомство с Google Analytics 4.</a:t>
            </a:r>
            <a:endParaRPr sz="1700"/>
          </a:p>
          <a:p>
            <a:pPr indent="-27305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ru"/>
              <a:t>Будущее без cookies</a:t>
            </a:r>
            <a:endParaRPr/>
          </a:p>
          <a:p>
            <a:pPr indent="-27305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ru" sz="1700"/>
              <a:t>Разбор отличий Google Analytics 4 от стандартной версии Google Analytics.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292" name="Google Shape;292;p59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Helvetica Neue"/>
              <a:buNone/>
            </a:pPr>
            <a:r>
              <a:rPr lang="ru">
                <a:solidFill>
                  <a:schemeClr val="dk1"/>
                </a:solidFill>
              </a:rPr>
              <a:t>Что будет на уроке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7"/>
          <p:cNvSpPr txBox="1"/>
          <p:nvPr>
            <p:ph type="title"/>
          </p:nvPr>
        </p:nvSpPr>
        <p:spPr>
          <a:xfrm>
            <a:off x="518137" y="873037"/>
            <a:ext cx="3510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ru">
                <a:solidFill>
                  <a:srgbClr val="FFFFFF"/>
                </a:solidFill>
              </a:rPr>
              <a:t>Порт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3300"/>
              <a:buFont typeface="Helvetica Neue"/>
              <a:buNone/>
            </a:pPr>
            <a:r>
              <a:rPr lang="ru">
                <a:solidFill>
                  <a:srgbClr val="D6D5D5"/>
                </a:solidFill>
              </a:rPr>
              <a:t>Port</a:t>
            </a:r>
            <a:endParaRPr/>
          </a:p>
        </p:txBody>
      </p:sp>
      <p:sp>
        <p:nvSpPr>
          <p:cNvPr id="529" name="Google Shape;529;p77"/>
          <p:cNvSpPr txBox="1"/>
          <p:nvPr>
            <p:ph idx="1" type="body"/>
          </p:nvPr>
        </p:nvSpPr>
        <p:spPr>
          <a:xfrm>
            <a:off x="5091375" y="976313"/>
            <a:ext cx="3578100" cy="29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127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500"/>
              <a:buFont typeface="Helvetica Neue"/>
              <a:buNone/>
            </a:pPr>
            <a:r>
              <a:rPr lang="ru" sz="1500">
                <a:solidFill>
                  <a:srgbClr val="5E5E5E"/>
                </a:solidFill>
              </a:rPr>
              <a:t>Отображает технический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параметр, используемый для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доступа к ресурсам на веб</a:t>
            </a:r>
            <a:r>
              <a:rPr lang="ru" sz="1500"/>
              <a:t>-</a:t>
            </a:r>
            <a:r>
              <a:rPr lang="ru" sz="1500">
                <a:solidFill>
                  <a:srgbClr val="5E5E5E"/>
                </a:solidFill>
              </a:rPr>
              <a:t>сервере. </a:t>
            </a:r>
            <a:endParaRPr sz="1500">
              <a:solidFill>
                <a:srgbClr val="5E5E5E"/>
              </a:solidFill>
            </a:endParaRPr>
          </a:p>
          <a:p>
            <a:pPr indent="127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500"/>
              <a:buFont typeface="Helvetica Neue"/>
              <a:buNone/>
            </a:pPr>
            <a:r>
              <a:t/>
            </a:r>
            <a:endParaRPr sz="1500">
              <a:solidFill>
                <a:srgbClr val="5E5E5E"/>
              </a:solidFill>
            </a:endParaRPr>
          </a:p>
          <a:p>
            <a:pPr indent="127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500"/>
              <a:buFont typeface="Helvetica Neue"/>
              <a:buNone/>
            </a:pPr>
            <a:r>
              <a:rPr lang="ru" sz="1500">
                <a:solidFill>
                  <a:srgbClr val="5E5E5E"/>
                </a:solidFill>
              </a:rPr>
              <a:t>Обычно подразумевается,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что веб-сервер использует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стандартные порты HTTP-протокола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(80 для HTTP и 443 для HTTPS) для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доступа к своим ресурсам. В любом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случае порт — это факультативная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составная часть URL.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8"/>
          <p:cNvSpPr txBox="1"/>
          <p:nvPr>
            <p:ph type="title"/>
          </p:nvPr>
        </p:nvSpPr>
        <p:spPr>
          <a:xfrm>
            <a:off x="518137" y="873037"/>
            <a:ext cx="3510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ru">
                <a:solidFill>
                  <a:srgbClr val="FFFFFF"/>
                </a:solidFill>
              </a:rPr>
              <a:t>Путь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3300"/>
              <a:buFont typeface="Helvetica Neue"/>
              <a:buNone/>
            </a:pPr>
            <a:r>
              <a:rPr lang="ru">
                <a:solidFill>
                  <a:srgbClr val="D6D5D5"/>
                </a:solidFill>
              </a:rPr>
              <a:t>Path</a:t>
            </a:r>
            <a:endParaRPr/>
          </a:p>
        </p:txBody>
      </p:sp>
      <p:sp>
        <p:nvSpPr>
          <p:cNvPr id="535" name="Google Shape;535;p78"/>
          <p:cNvSpPr txBox="1"/>
          <p:nvPr>
            <p:ph idx="1" type="body"/>
          </p:nvPr>
        </p:nvSpPr>
        <p:spPr>
          <a:xfrm>
            <a:off x="5091366" y="9763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500"/>
              <a:buFont typeface="Helvetica Neue"/>
              <a:buNone/>
            </a:pPr>
            <a:r>
              <a:rPr lang="ru" sz="1500">
                <a:solidFill>
                  <a:srgbClr val="5E5E5E"/>
                </a:solidFill>
              </a:rPr>
              <a:t>Aдрес ресурса на веб-сервере. </a:t>
            </a:r>
            <a:endParaRPr sz="1500">
              <a:solidFill>
                <a:srgbClr val="5E5E5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500"/>
              <a:buFont typeface="Helvetica Neue"/>
              <a:buNone/>
            </a:pPr>
            <a:r>
              <a:t/>
            </a:r>
            <a:endParaRPr sz="1500">
              <a:solidFill>
                <a:srgbClr val="5E5E5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500"/>
              <a:buFont typeface="Helvetica Neue"/>
              <a:buNone/>
            </a:pPr>
            <a:r>
              <a:rPr lang="ru" sz="1500">
                <a:solidFill>
                  <a:srgbClr val="5E5E5E"/>
                </a:solidFill>
              </a:rPr>
              <a:t>В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прошлом адрес отображал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местоположение реального файла в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реальной директории на веб</a:t>
            </a:r>
            <a:r>
              <a:rPr lang="ru" sz="1500"/>
              <a:t>-</a:t>
            </a:r>
            <a:r>
              <a:rPr lang="ru" sz="1500">
                <a:solidFill>
                  <a:srgbClr val="5E5E5E"/>
                </a:solidFill>
              </a:rPr>
              <a:t>сервере. </a:t>
            </a:r>
            <a:endParaRPr sz="1500">
              <a:solidFill>
                <a:srgbClr val="5E5E5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500"/>
              <a:buFont typeface="Helvetica Neue"/>
              <a:buNone/>
            </a:pPr>
            <a:r>
              <a:t/>
            </a:r>
            <a:endParaRPr sz="1500">
              <a:solidFill>
                <a:srgbClr val="5E5E5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500"/>
              <a:buFont typeface="Helvetica Neue"/>
              <a:buNone/>
            </a:pPr>
            <a:r>
              <a:rPr lang="ru" sz="1500">
                <a:solidFill>
                  <a:srgbClr val="5E5E5E"/>
                </a:solidFill>
              </a:rPr>
              <a:t>В наши дни это чаще всего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абстракция, позволяющая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обрабатывать адреса и отображать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тот или иной контент из баз данных.</a:t>
            </a:r>
            <a:endParaRPr sz="1500">
              <a:latin typeface="Times"/>
              <a:ea typeface="Times"/>
              <a:cs typeface="Times"/>
              <a:sym typeface="Times"/>
            </a:endParaRPr>
          </a:p>
          <a:p>
            <a:pPr indent="-152400" lvl="0" marL="152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Times"/>
              <a:buNone/>
            </a:pPr>
            <a:r>
              <a:rPr b="1" lang="ru" sz="15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/category/eyes.html</a:t>
            </a:r>
            <a:endParaRPr b="1"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9"/>
          <p:cNvSpPr txBox="1"/>
          <p:nvPr>
            <p:ph type="title"/>
          </p:nvPr>
        </p:nvSpPr>
        <p:spPr>
          <a:xfrm>
            <a:off x="518137" y="873037"/>
            <a:ext cx="3510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Helvetica Neue"/>
              <a:buNone/>
            </a:pPr>
            <a:r>
              <a:rPr lang="ru" sz="2700"/>
              <a:t>Дополнительные параметры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ct val="100000"/>
              <a:buFont typeface="Helvetica Neue"/>
              <a:buNone/>
            </a:pPr>
            <a:r>
              <a:rPr lang="ru" sz="2700">
                <a:solidFill>
                  <a:srgbClr val="D6D5D5"/>
                </a:solidFill>
              </a:rPr>
              <a:t>(сюда относятся UTM)</a:t>
            </a:r>
            <a:endParaRPr/>
          </a:p>
        </p:txBody>
      </p:sp>
      <p:sp>
        <p:nvSpPr>
          <p:cNvPr id="541" name="Google Shape;541;p79"/>
          <p:cNvSpPr txBox="1"/>
          <p:nvPr>
            <p:ph idx="1" type="body"/>
          </p:nvPr>
        </p:nvSpPr>
        <p:spPr>
          <a:xfrm>
            <a:off x="5091376" y="919163"/>
            <a:ext cx="3728700" cy="24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Helvetica Neue"/>
              <a:buNone/>
            </a:pPr>
            <a:r>
              <a:rPr lang="ru" sz="1500">
                <a:solidFill>
                  <a:srgbClr val="5E5E5E"/>
                </a:solidFill>
              </a:rPr>
              <a:t>Параметры — список пар ключ</a:t>
            </a:r>
            <a:r>
              <a:rPr lang="ru" sz="1500"/>
              <a:t>-</a:t>
            </a:r>
            <a:r>
              <a:rPr lang="ru" sz="1500">
                <a:solidFill>
                  <a:srgbClr val="5E5E5E"/>
                </a:solidFill>
              </a:rPr>
              <a:t>значение </a:t>
            </a:r>
            <a:r>
              <a:rPr b="1" lang="ru" sz="1500">
                <a:solidFill>
                  <a:srgbClr val="674EA7"/>
                </a:solidFill>
              </a:rPr>
              <a:t>(key1=value1&amp;key2=value2)</a:t>
            </a:r>
            <a:r>
              <a:rPr lang="ru" sz="1500">
                <a:solidFill>
                  <a:srgbClr val="5E5E5E"/>
                </a:solidFill>
              </a:rPr>
              <a:t>,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которые разделены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символом &amp;. </a:t>
            </a:r>
            <a:endParaRPr sz="1500">
              <a:solidFill>
                <a:srgbClr val="5E5E5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Helvetica Neue"/>
              <a:buNone/>
            </a:pPr>
            <a:r>
              <a:t/>
            </a:r>
            <a:endParaRPr sz="1500">
              <a:solidFill>
                <a:srgbClr val="5E5E5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Helvetica Neue"/>
              <a:buNone/>
            </a:pPr>
            <a:r>
              <a:rPr lang="ru" sz="1500">
                <a:solidFill>
                  <a:srgbClr val="5E5E5E"/>
                </a:solidFill>
              </a:rPr>
              <a:t>Веб-сервер может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использовать </a:t>
            </a:r>
            <a:endParaRPr sz="1500">
              <a:solidFill>
                <a:srgbClr val="5E5E5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Helvetica Neue"/>
              <a:buNone/>
            </a:pPr>
            <a:r>
              <a:rPr lang="ru" sz="1500">
                <a:solidFill>
                  <a:srgbClr val="5E5E5E"/>
                </a:solidFill>
              </a:rPr>
              <a:t>эти параметры для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исполнения дополнительных команд</a:t>
            </a:r>
            <a:r>
              <a:rPr lang="ru" sz="1500"/>
              <a:t> </a:t>
            </a:r>
            <a:r>
              <a:rPr lang="ru" sz="1500">
                <a:solidFill>
                  <a:srgbClr val="434343"/>
                </a:solidFill>
              </a:rPr>
              <a:t>п</a:t>
            </a:r>
            <a:r>
              <a:rPr lang="ru" sz="1500">
                <a:solidFill>
                  <a:srgbClr val="5E5E5E"/>
                </a:solidFill>
              </a:rPr>
              <a:t>еред тем, </a:t>
            </a:r>
            <a:endParaRPr sz="1500">
              <a:solidFill>
                <a:srgbClr val="5E5E5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Helvetica Neue"/>
              <a:buNone/>
            </a:pPr>
            <a:r>
              <a:rPr lang="ru" sz="1500">
                <a:solidFill>
                  <a:srgbClr val="5E5E5E"/>
                </a:solidFill>
              </a:rPr>
              <a:t>как отдать ресурс.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Каждый веб-сервер имеет свои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собственные правила обработки этих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параметров, и узнать их можно,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только спросив владельца сервера.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0"/>
          <p:cNvSpPr txBox="1"/>
          <p:nvPr>
            <p:ph type="title"/>
          </p:nvPr>
        </p:nvSpPr>
        <p:spPr>
          <a:xfrm>
            <a:off x="518137" y="873037"/>
            <a:ext cx="3510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ru">
                <a:solidFill>
                  <a:srgbClr val="FFFFFF"/>
                </a:solidFill>
              </a:rPr>
              <a:t>Якорь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3300"/>
              <a:buFont typeface="Helvetica Neue"/>
              <a:buNone/>
            </a:pPr>
            <a:r>
              <a:rPr lang="ru">
                <a:solidFill>
                  <a:srgbClr val="D6D5D5"/>
                </a:solidFill>
              </a:rPr>
              <a:t>Anchor</a:t>
            </a:r>
            <a:endParaRPr/>
          </a:p>
        </p:txBody>
      </p:sp>
      <p:sp>
        <p:nvSpPr>
          <p:cNvPr id="547" name="Google Shape;547;p80"/>
          <p:cNvSpPr txBox="1"/>
          <p:nvPr>
            <p:ph idx="1" type="body"/>
          </p:nvPr>
        </p:nvSpPr>
        <p:spPr>
          <a:xfrm>
            <a:off x="4986600" y="999675"/>
            <a:ext cx="36645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700"/>
              <a:buFont typeface="Helvetica Neue"/>
              <a:buNone/>
            </a:pPr>
            <a:r>
              <a:rPr lang="ru" sz="1500">
                <a:solidFill>
                  <a:srgbClr val="5E5E5E"/>
                </a:solidFill>
              </a:rPr>
              <a:t>Якорь представляет собой вид закладки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внутри ресурса, </a:t>
            </a:r>
            <a:endParaRPr sz="1500">
              <a:solidFill>
                <a:srgbClr val="5E5E5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700"/>
              <a:buFont typeface="Helvetica Neue"/>
              <a:buNone/>
            </a:pPr>
            <a:r>
              <a:rPr lang="ru" sz="1500">
                <a:solidFill>
                  <a:srgbClr val="5E5E5E"/>
                </a:solidFill>
              </a:rPr>
              <a:t>которая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переадресовывает браузер на «заложенную» часть ресурса (например, форму регистрации).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1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ru">
                <a:solidFill>
                  <a:srgbClr val="FFFFFF"/>
                </a:solidFill>
              </a:rPr>
              <a:t>Что такое UTM-метки?</a:t>
            </a:r>
            <a:endParaRPr/>
          </a:p>
        </p:txBody>
      </p:sp>
      <p:sp>
        <p:nvSpPr>
          <p:cNvPr id="553" name="Google Shape;553;p81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700"/>
              <a:buFont typeface="Helvetica Neue"/>
              <a:buNone/>
            </a:pPr>
            <a:r>
              <a:rPr b="1" lang="ru" sz="1500">
                <a:solidFill>
                  <a:srgbClr val="5E5E5E"/>
                </a:solidFill>
              </a:rPr>
              <a:t>UTM — сокр. от англ. Urchin Tracking Module.</a:t>
            </a:r>
            <a:endParaRPr b="1" sz="1500"/>
          </a:p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700"/>
              <a:buFont typeface="Helvetica Neue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700"/>
              <a:buFont typeface="Helvetica Neue"/>
              <a:buNone/>
            </a:pPr>
            <a:r>
              <a:rPr b="1" lang="ru" sz="1500">
                <a:solidFill>
                  <a:srgbClr val="5E5E5E"/>
                </a:solidFill>
              </a:rPr>
              <a:t>UTM-метки </a:t>
            </a:r>
            <a:r>
              <a:rPr lang="ru" sz="1500">
                <a:solidFill>
                  <a:srgbClr val="5E5E5E"/>
                </a:solidFill>
              </a:rPr>
              <a:t>— небольшие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фрагменты кода, которые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добавляются в URL и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присваиваются браузером к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каждой сессии. Они необходимы, чтобы</a:t>
            </a:r>
            <a:r>
              <a:rPr lang="ru" sz="1500"/>
              <a:t> </a:t>
            </a:r>
            <a:r>
              <a:rPr lang="ru" sz="1500">
                <a:solidFill>
                  <a:srgbClr val="5E5E5E"/>
                </a:solidFill>
              </a:rPr>
              <a:t>определить источник трафика.</a:t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2"/>
          <p:cNvSpPr txBox="1"/>
          <p:nvPr>
            <p:ph type="title"/>
          </p:nvPr>
        </p:nvSpPr>
        <p:spPr>
          <a:xfrm>
            <a:off x="518137" y="-1"/>
            <a:ext cx="80844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 sz="3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Google Analytics 4: основные отличия от Google Analytics Universal</a:t>
            </a:r>
            <a:endParaRPr b="1" sz="3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82"/>
          <p:cNvSpPr txBox="1"/>
          <p:nvPr>
            <p:ph idx="1" type="body"/>
          </p:nvPr>
        </p:nvSpPr>
        <p:spPr>
          <a:xfrm>
            <a:off x="518137" y="2224575"/>
            <a:ext cx="8084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ru">
                <a:solidFill>
                  <a:srgbClr val="000000"/>
                </a:solidFill>
                <a:highlight>
                  <a:srgbClr val="FFFFFF"/>
                </a:highlight>
              </a:rPr>
              <a:t>Веб- </a:t>
            </a:r>
            <a:r>
              <a:rPr b="1" lang="ru" sz="2100">
                <a:solidFill>
                  <a:srgbClr val="000000"/>
                </a:solidFill>
                <a:highlight>
                  <a:srgbClr val="FFFFFF"/>
                </a:highlight>
              </a:rPr>
              <a:t>и </a:t>
            </a:r>
            <a:r>
              <a:rPr b="1" lang="ru">
                <a:solidFill>
                  <a:srgbClr val="000000"/>
                </a:solidFill>
                <a:highlight>
                  <a:srgbClr val="FFFFFF"/>
                </a:highlight>
              </a:rPr>
              <a:t>a</a:t>
            </a:r>
            <a:r>
              <a:rPr b="1" lang="ru" sz="2100">
                <a:solidFill>
                  <a:srgbClr val="000000"/>
                </a:solidFill>
                <a:highlight>
                  <a:srgbClr val="FFFFFF"/>
                </a:highlight>
              </a:rPr>
              <a:t>pp</a:t>
            </a:r>
            <a:r>
              <a:rPr b="1" lang="ru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b="1" lang="ru" sz="2100">
                <a:solidFill>
                  <a:srgbClr val="000000"/>
                </a:solidFill>
                <a:highlight>
                  <a:srgbClr val="FFFFFF"/>
                </a:highlight>
              </a:rPr>
              <a:t>аналитика</a:t>
            </a:r>
            <a:endParaRPr b="1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560" name="Google Shape;56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981" y="2526300"/>
            <a:ext cx="5001018" cy="261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3"/>
          <p:cNvSpPr txBox="1"/>
          <p:nvPr>
            <p:ph idx="1" type="body"/>
          </p:nvPr>
        </p:nvSpPr>
        <p:spPr>
          <a:xfrm>
            <a:off x="4825835" y="339356"/>
            <a:ext cx="40368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-27305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ru" sz="1700"/>
              <a:t>Знакомство с Google Analytics 4.</a:t>
            </a:r>
            <a:endParaRPr sz="1700"/>
          </a:p>
          <a:p>
            <a:pPr indent="-27305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ru"/>
              <a:t>Будущее без cookies</a:t>
            </a:r>
            <a:endParaRPr/>
          </a:p>
          <a:p>
            <a:pPr indent="-27305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ru" sz="1700"/>
              <a:t>Разбор отличий Google Analytics 4 от стандартной версии Google Analytics.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AutoNum type="arabicPeriod"/>
            </a:pPr>
            <a:r>
              <a:rPr lang="ru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Просмотр основных отч</a:t>
            </a:r>
            <a:r>
              <a:rPr lang="ru" sz="1700">
                <a:latin typeface="Arial"/>
                <a:ea typeface="Arial"/>
                <a:cs typeface="Arial"/>
                <a:sym typeface="Arial"/>
              </a:rPr>
              <a:t>ё</a:t>
            </a:r>
            <a:r>
              <a:rPr lang="ru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тов для решения аналитических задач.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34290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FFFFFF"/>
              </a:buClr>
              <a:buSzPts val="1700"/>
              <a:buFont typeface="Arial"/>
              <a:buAutoNum type="arabicPeriod"/>
            </a:pPr>
            <a:r>
              <a:rPr lang="ru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Метрики и показатели, используемые в отч</a:t>
            </a:r>
            <a:r>
              <a:rPr lang="ru" sz="1700">
                <a:latin typeface="Arial"/>
                <a:ea typeface="Arial"/>
                <a:cs typeface="Arial"/>
                <a:sym typeface="Arial"/>
              </a:rPr>
              <a:t>ё</a:t>
            </a:r>
            <a:r>
              <a:rPr lang="ru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тах.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566" name="Google Shape;566;p83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Helvetica Neue"/>
              <a:buNone/>
            </a:pPr>
            <a:r>
              <a:rPr lang="ru">
                <a:solidFill>
                  <a:schemeClr val="dk1"/>
                </a:solidFill>
              </a:rPr>
              <a:t>Что будет на уроке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1" name="Google Shape;571;p84"/>
          <p:cNvCxnSpPr/>
          <p:nvPr/>
        </p:nvCxnSpPr>
        <p:spPr>
          <a:xfrm>
            <a:off x="1193006" y="2907506"/>
            <a:ext cx="6880800" cy="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2" name="Google Shape;572;p84"/>
          <p:cNvSpPr txBox="1"/>
          <p:nvPr/>
        </p:nvSpPr>
        <p:spPr>
          <a:xfrm>
            <a:off x="981953" y="3253650"/>
            <a:ext cx="5439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2005</a:t>
            </a:r>
            <a:endParaRPr sz="1100"/>
          </a:p>
        </p:txBody>
      </p:sp>
      <p:sp>
        <p:nvSpPr>
          <p:cNvPr id="573" name="Google Shape;573;p84"/>
          <p:cNvSpPr txBox="1"/>
          <p:nvPr/>
        </p:nvSpPr>
        <p:spPr>
          <a:xfrm>
            <a:off x="3122475" y="3253650"/>
            <a:ext cx="5688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2008</a:t>
            </a:r>
            <a:endParaRPr sz="1100"/>
          </a:p>
        </p:txBody>
      </p:sp>
      <p:sp>
        <p:nvSpPr>
          <p:cNvPr id="574" name="Google Shape;574;p84"/>
          <p:cNvSpPr txBox="1"/>
          <p:nvPr/>
        </p:nvSpPr>
        <p:spPr>
          <a:xfrm>
            <a:off x="5263041" y="3253650"/>
            <a:ext cx="9879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2013</a:t>
            </a:r>
            <a:endParaRPr sz="1100"/>
          </a:p>
        </p:txBody>
      </p:sp>
      <p:sp>
        <p:nvSpPr>
          <p:cNvPr id="575" name="Google Shape;575;p84"/>
          <p:cNvSpPr txBox="1"/>
          <p:nvPr/>
        </p:nvSpPr>
        <p:spPr>
          <a:xfrm>
            <a:off x="7403550" y="3253650"/>
            <a:ext cx="5439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2020</a:t>
            </a:r>
            <a:endParaRPr sz="1100"/>
          </a:p>
        </p:txBody>
      </p:sp>
      <p:cxnSp>
        <p:nvCxnSpPr>
          <p:cNvPr id="576" name="Google Shape;576;p84"/>
          <p:cNvCxnSpPr>
            <a:endCxn id="572" idx="0"/>
          </p:cNvCxnSpPr>
          <p:nvPr/>
        </p:nvCxnSpPr>
        <p:spPr>
          <a:xfrm>
            <a:off x="1253903" y="2900250"/>
            <a:ext cx="0" cy="35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84"/>
          <p:cNvCxnSpPr/>
          <p:nvPr/>
        </p:nvCxnSpPr>
        <p:spPr>
          <a:xfrm>
            <a:off x="3340725" y="2926631"/>
            <a:ext cx="0" cy="35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84"/>
          <p:cNvCxnSpPr/>
          <p:nvPr/>
        </p:nvCxnSpPr>
        <p:spPr>
          <a:xfrm>
            <a:off x="5481263" y="2926631"/>
            <a:ext cx="0" cy="35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84"/>
          <p:cNvCxnSpPr/>
          <p:nvPr/>
        </p:nvCxnSpPr>
        <p:spPr>
          <a:xfrm>
            <a:off x="7621800" y="2926631"/>
            <a:ext cx="0" cy="35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0" name="Google Shape;580;p84"/>
          <p:cNvSpPr txBox="1"/>
          <p:nvPr/>
        </p:nvSpPr>
        <p:spPr>
          <a:xfrm>
            <a:off x="924788" y="2521744"/>
            <a:ext cx="7788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Urchin</a:t>
            </a:r>
            <a:endParaRPr sz="1100"/>
          </a:p>
        </p:txBody>
      </p:sp>
      <p:sp>
        <p:nvSpPr>
          <p:cNvPr id="581" name="Google Shape;581;p84"/>
          <p:cNvSpPr txBox="1"/>
          <p:nvPr/>
        </p:nvSpPr>
        <p:spPr>
          <a:xfrm>
            <a:off x="2501813" y="2521744"/>
            <a:ext cx="1677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Google Analytics Classic</a:t>
            </a:r>
            <a:endParaRPr sz="1100"/>
          </a:p>
        </p:txBody>
      </p:sp>
      <p:sp>
        <p:nvSpPr>
          <p:cNvPr id="582" name="Google Shape;582;p84"/>
          <p:cNvSpPr txBox="1"/>
          <p:nvPr/>
        </p:nvSpPr>
        <p:spPr>
          <a:xfrm>
            <a:off x="4452000" y="2521744"/>
            <a:ext cx="20586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Google Analytics Universal</a:t>
            </a:r>
            <a:endParaRPr sz="1100"/>
          </a:p>
        </p:txBody>
      </p:sp>
      <p:sp>
        <p:nvSpPr>
          <p:cNvPr id="583" name="Google Shape;583;p84"/>
          <p:cNvSpPr txBox="1"/>
          <p:nvPr/>
        </p:nvSpPr>
        <p:spPr>
          <a:xfrm>
            <a:off x="6592538" y="2521744"/>
            <a:ext cx="20586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Google Analytics 4</a:t>
            </a:r>
            <a:endParaRPr sz="1100"/>
          </a:p>
        </p:txBody>
      </p:sp>
      <p:sp>
        <p:nvSpPr>
          <p:cNvPr id="584" name="Google Shape;584;p84"/>
          <p:cNvSpPr txBox="1"/>
          <p:nvPr/>
        </p:nvSpPr>
        <p:spPr>
          <a:xfrm>
            <a:off x="314325" y="242888"/>
            <a:ext cx="84582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Версии Google Analytics</a:t>
            </a:r>
            <a:endParaRPr b="1" sz="3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5" name="Google Shape;58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69" y="1653741"/>
            <a:ext cx="1071563" cy="67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7611" y="1489549"/>
            <a:ext cx="926221" cy="8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8981" y="1382306"/>
            <a:ext cx="842850" cy="8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8084" y="1307278"/>
            <a:ext cx="1947428" cy="1207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/>
        </p:nvSpPr>
        <p:spPr>
          <a:xfrm>
            <a:off x="314325" y="242888"/>
            <a:ext cx="32718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Предпосылки появления новой версии</a:t>
            </a:r>
            <a:endParaRPr b="1" sz="3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4" name="Google Shape;594;p85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 lnSpcReduction="10000"/>
          </a:bodyPr>
          <a:lstStyle/>
          <a:p>
            <a:pPr indent="-27305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ru"/>
              <a:t>Глобальные изменения в пользовательском поведении с момента релиза версии Universal Analytics.</a:t>
            </a:r>
            <a:endParaRPr/>
          </a:p>
          <a:p>
            <a:pPr indent="-27305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ru"/>
              <a:t>Фокус на вопросе защиты персональных данных.</a:t>
            </a:r>
            <a:endParaRPr/>
          </a:p>
          <a:p>
            <a:pPr indent="-27305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ru"/>
              <a:t>Отсутствие кросс-платформенной аналитики.</a:t>
            </a:r>
            <a:endParaRPr/>
          </a:p>
          <a:p>
            <a:pPr indent="-273050" lvl="0" marL="34290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700"/>
              <a:buAutoNum type="arabicPeriod"/>
            </a:pPr>
            <a:r>
              <a:rPr lang="ru"/>
              <a:t>Недостаточное использование алгоритмов Machine Learning для генерации инсайтов.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Текущие версии аналитических платформ Google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 sz="2000">
                <a:solidFill>
                  <a:schemeClr val="dk1"/>
                </a:solidFill>
              </a:rPr>
              <a:t>Google Analytics 4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400" y="1339444"/>
            <a:ext cx="842850" cy="8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163" y="1339444"/>
            <a:ext cx="842850" cy="8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6525" y="3041531"/>
            <a:ext cx="942975" cy="153613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86"/>
          <p:cNvSpPr txBox="1"/>
          <p:nvPr/>
        </p:nvSpPr>
        <p:spPr>
          <a:xfrm>
            <a:off x="6675263" y="2227763"/>
            <a:ext cx="3432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b="1" sz="33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5" name="Google Shape;60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2100" y="3041531"/>
            <a:ext cx="942975" cy="1536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Google Shape;606;p86"/>
          <p:cNvCxnSpPr>
            <a:stCxn id="599" idx="1"/>
          </p:cNvCxnSpPr>
          <p:nvPr/>
        </p:nvCxnSpPr>
        <p:spPr>
          <a:xfrm>
            <a:off x="518134" y="2548463"/>
            <a:ext cx="351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86"/>
          <p:cNvSpPr txBox="1"/>
          <p:nvPr/>
        </p:nvSpPr>
        <p:spPr>
          <a:xfrm>
            <a:off x="2886075" y="1871663"/>
            <a:ext cx="10572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Веб-сайты</a:t>
            </a:r>
            <a:endParaRPr sz="1100"/>
          </a:p>
        </p:txBody>
      </p:sp>
      <p:sp>
        <p:nvSpPr>
          <p:cNvPr id="608" name="Google Shape;608;p86"/>
          <p:cNvSpPr txBox="1"/>
          <p:nvPr/>
        </p:nvSpPr>
        <p:spPr>
          <a:xfrm>
            <a:off x="2886075" y="3654234"/>
            <a:ext cx="10572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Приложения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0"/>
          <p:cNvSpPr txBox="1"/>
          <p:nvPr>
            <p:ph type="title"/>
          </p:nvPr>
        </p:nvSpPr>
        <p:spPr>
          <a:xfrm>
            <a:off x="540000" y="1836000"/>
            <a:ext cx="84213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Зачем  для продуктовой аналитики нужна web-аналитика?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7"/>
          <p:cNvSpPr/>
          <p:nvPr>
            <p:ph idx="2" type="pic"/>
          </p:nvPr>
        </p:nvSpPr>
        <p:spPr>
          <a:xfrm>
            <a:off x="-1" y="0"/>
            <a:ext cx="9144000" cy="515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87"/>
          <p:cNvSpPr txBox="1"/>
          <p:nvPr>
            <p:ph type="title"/>
          </p:nvPr>
        </p:nvSpPr>
        <p:spPr>
          <a:xfrm>
            <a:off x="518134" y="2778550"/>
            <a:ext cx="7438500" cy="1344600"/>
          </a:xfrm>
          <a:prstGeom prst="rect">
            <a:avLst/>
          </a:prstGeom>
        </p:spPr>
        <p:txBody>
          <a:bodyPr anchorCtr="0" anchor="b" bIns="34250" lIns="34250" spcFirstLastPara="1" rIns="34250" wrap="square" tIns="342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Основные отличия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и преимущества GA4</a:t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8"/>
          <p:cNvSpPr txBox="1"/>
          <p:nvPr>
            <p:ph idx="1" type="body"/>
          </p:nvPr>
        </p:nvSpPr>
        <p:spPr>
          <a:xfrm>
            <a:off x="518138" y="542475"/>
            <a:ext cx="2410800" cy="4035300"/>
          </a:xfrm>
          <a:prstGeom prst="rect">
            <a:avLst/>
          </a:prstGeom>
        </p:spPr>
        <p:txBody>
          <a:bodyPr anchorCtr="0" anchor="t" bIns="68550" lIns="68550" spcFirstLastPara="1" rIns="68550" wrap="square" tIns="685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Масштабируемость</a:t>
            </a:r>
            <a:endParaRPr/>
          </a:p>
        </p:txBody>
      </p:sp>
      <p:sp>
        <p:nvSpPr>
          <p:cNvPr id="620" name="Google Shape;620;p88"/>
          <p:cNvSpPr txBox="1"/>
          <p:nvPr>
            <p:ph idx="1" type="body"/>
          </p:nvPr>
        </p:nvSpPr>
        <p:spPr>
          <a:xfrm>
            <a:off x="3212212" y="554175"/>
            <a:ext cx="2719500" cy="4035300"/>
          </a:xfrm>
          <a:prstGeom prst="rect">
            <a:avLst/>
          </a:prstGeom>
        </p:spPr>
        <p:txBody>
          <a:bodyPr anchorCtr="0" anchor="t" bIns="68550" lIns="68550" spcFirstLastPara="1" rIns="68550" wrap="square" tIns="685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Кросс-платформенное отслеживание с защитой персональных данных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1" name="Google Shape;621;p88"/>
          <p:cNvSpPr txBox="1"/>
          <p:nvPr>
            <p:ph idx="1" type="body"/>
          </p:nvPr>
        </p:nvSpPr>
        <p:spPr>
          <a:xfrm>
            <a:off x="6343069" y="554175"/>
            <a:ext cx="2410800" cy="4035300"/>
          </a:xfrm>
          <a:prstGeom prst="rect">
            <a:avLst/>
          </a:prstGeom>
        </p:spPr>
        <p:txBody>
          <a:bodyPr anchorCtr="0" anchor="t" bIns="68550" lIns="68550" spcFirstLastPara="1" rIns="68550" wrap="square" tIns="685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ML предсказывает действия пользователей, более эффективная интеграция с рекламными инструментами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200"/>
              <a:t>Google Analytics Universal: модель данных основана на сессиях, семплинг.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200"/>
              <a:t>Google Analytics 4: модель данных основана на пользователях и событиях, нет семплинга. Больше возможностей для создания пользовательских отчётов с различной гранулярностью и большей точностью.</a:t>
            </a:r>
            <a:endParaRPr sz="2200"/>
          </a:p>
        </p:txBody>
      </p:sp>
      <p:sp>
        <p:nvSpPr>
          <p:cNvPr id="627" name="Google Shape;627;p89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Новая модель данных, основанная на пользователях и событиях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0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Кросс-платформенное отслеживание с защитой персональных данных</a:t>
            </a:r>
            <a:endParaRPr/>
          </a:p>
        </p:txBody>
      </p:sp>
      <p:sp>
        <p:nvSpPr>
          <p:cNvPr id="633" name="Google Shape;633;p90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2300">
                <a:solidFill>
                  <a:schemeClr val="dk1"/>
                </a:solidFill>
              </a:rPr>
              <a:t>Google Analytics Universal: отслеживание пользователя с помощью браузерных cookies.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2300">
                <a:solidFill>
                  <a:schemeClr val="dk1"/>
                </a:solidFill>
              </a:rPr>
              <a:t>Google Analytics 4: отслеживание, гарантирующее защиту персональных данных, анонимизация IP, анализ залогиненных пользователей.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1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Улучшенная интеграция с рекламными инструментами и встроенная data-driven-атрибуция</a:t>
            </a:r>
            <a:endParaRPr sz="2600"/>
          </a:p>
        </p:txBody>
      </p:sp>
      <p:sp>
        <p:nvSpPr>
          <p:cNvPr id="639" name="Google Shape;639;p91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2300">
                <a:solidFill>
                  <a:schemeClr val="dk1"/>
                </a:solidFill>
              </a:rPr>
              <a:t>Google Analytics Universal: интеграция с рекламными кабинетами возможна на уровне одного вида устройства, атрибуция основана на правилах.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2300">
                <a:solidFill>
                  <a:schemeClr val="dk1"/>
                </a:solidFill>
              </a:rPr>
              <a:t>Google Analytics 4: кросс-платформенная интеграция с рекламными кабинетами и настроенная по умолчанию data-driven-атрибуция.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2"/>
          <p:cNvSpPr/>
          <p:nvPr>
            <p:ph idx="2" type="pic"/>
          </p:nvPr>
        </p:nvSpPr>
        <p:spPr>
          <a:xfrm>
            <a:off x="-1" y="0"/>
            <a:ext cx="9144000" cy="515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92"/>
          <p:cNvSpPr txBox="1"/>
          <p:nvPr>
            <p:ph type="title"/>
          </p:nvPr>
        </p:nvSpPr>
        <p:spPr>
          <a:xfrm>
            <a:off x="518134" y="2778550"/>
            <a:ext cx="7438500" cy="1344600"/>
          </a:xfrm>
          <a:prstGeom prst="rect">
            <a:avLst/>
          </a:prstGeom>
        </p:spPr>
        <p:txBody>
          <a:bodyPr anchorCtr="0" anchor="b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Будущее без cookies</a:t>
            </a:r>
            <a:endParaRPr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3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Будущее без cookies</a:t>
            </a:r>
            <a:endParaRPr/>
          </a:p>
        </p:txBody>
      </p:sp>
      <p:sp>
        <p:nvSpPr>
          <p:cNvPr id="651" name="Google Shape;651;p93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400"/>
              <a:t>Google планирует в 2023 году планирует ограничить использование cookies, что приведет к усложнению создания цепочек по client ID.</a:t>
            </a:r>
            <a:endParaRPr sz="2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400"/>
              <a:t>Apple уже ввел подобные ограничения для своих платформ.</a:t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4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Будущее без cookies</a:t>
            </a:r>
            <a:endParaRPr/>
          </a:p>
        </p:txBody>
      </p:sp>
      <p:sp>
        <p:nvSpPr>
          <p:cNvPr id="657" name="Google Shape;657;p94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Apple начала работать над технологией ITP — Intelligent Tracking Prevention — ещё в 2017 году. Что делает эта технология: блокирует популярные трекеры третьих сторон (3dr party cookies), если те запрашивают слишком много информации о пользователях.</a:t>
            </a:r>
            <a:endParaRPr sz="33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5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Будущее без cookies</a:t>
            </a:r>
            <a:endParaRPr/>
          </a:p>
        </p:txBody>
      </p:sp>
      <p:sp>
        <p:nvSpPr>
          <p:cNvPr id="663" name="Google Shape;663;p95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Кого это затронет в первую очередь: компании с долгим циклом сделки.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Решением будет сквозная аналитика не до пользователя, а до девайса. Большую роль будет играть настройка UTM меток.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Увеличится количество обязательных авторизаций.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96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Будущее без cookies</a:t>
            </a:r>
            <a:endParaRPr/>
          </a:p>
        </p:txBody>
      </p:sp>
      <p:sp>
        <p:nvSpPr>
          <p:cNvPr id="669" name="Google Shape;669;p96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400"/>
              <a:t>GA4 приспособлен к сценарию жизни без cookies и позволяет:</a:t>
            </a:r>
            <a:endParaRPr sz="2400"/>
          </a:p>
          <a:p>
            <a:pPr indent="-317500" lvl="0" marL="3429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настраивать использование данных в аккаунте;</a:t>
            </a:r>
            <a:endParaRPr sz="2400"/>
          </a:p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выбирать, нужно ли использовать данные для персонализации;</a:t>
            </a:r>
            <a:endParaRPr sz="2400"/>
          </a:p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удалять данные из аналитики.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Назначение</a:t>
            </a:r>
            <a:endParaRPr sz="2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03" name="Google Shape;303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Зачем продуктовому аналитику нужна web-аналитика?</a:t>
            </a:r>
            <a:endParaRPr/>
          </a:p>
        </p:txBody>
      </p:sp>
      <p:sp>
        <p:nvSpPr>
          <p:cNvPr id="304" name="Google Shape;304;p61"/>
          <p:cNvSpPr txBox="1"/>
          <p:nvPr>
            <p:ph idx="4294967295" type="body"/>
          </p:nvPr>
        </p:nvSpPr>
        <p:spPr>
          <a:xfrm>
            <a:off x="540000" y="1440000"/>
            <a:ext cx="80640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IBM Plex Sans"/>
              <a:buChar char="📌"/>
            </a:pP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Извлекать актуальные выводы из данных о работе сайта или приложения и, как следствие, достичь стратегических бизнес-целей. 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IBM Plex Sans"/>
              <a:buChar char="📌"/>
            </a:pP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Отслеживать поведение пользователей на сайте в режиме реального времени. Прогнозировать поведение пользователей.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IBM Plex Sans"/>
              <a:buChar char="📌"/>
            </a:pP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Планировать бюджет digital-кампаний, исходя из эффективности источников трафика.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7"/>
          <p:cNvSpPr txBox="1"/>
          <p:nvPr>
            <p:ph type="title"/>
          </p:nvPr>
        </p:nvSpPr>
        <p:spPr>
          <a:xfrm>
            <a:off x="563427" y="204919"/>
            <a:ext cx="8084100" cy="10992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работает кросс-платформенное отслеживание</a:t>
            </a:r>
            <a:endParaRPr/>
          </a:p>
        </p:txBody>
      </p:sp>
      <p:sp>
        <p:nvSpPr>
          <p:cNvPr id="675" name="Google Shape;675;p97"/>
          <p:cNvSpPr/>
          <p:nvPr/>
        </p:nvSpPr>
        <p:spPr>
          <a:xfrm>
            <a:off x="819441" y="1547700"/>
            <a:ext cx="2525100" cy="744900"/>
          </a:xfrm>
          <a:prstGeom prst="rect">
            <a:avLst/>
          </a:prstGeom>
          <a:solidFill>
            <a:srgbClr val="6E32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FFFFFF"/>
                </a:solidFill>
              </a:rPr>
              <a:t>User ID</a:t>
            </a:r>
            <a:endParaRPr b="1" sz="2300">
              <a:solidFill>
                <a:srgbClr val="FFFFFF"/>
              </a:solidFill>
            </a:endParaRPr>
          </a:p>
        </p:txBody>
      </p:sp>
      <p:sp>
        <p:nvSpPr>
          <p:cNvPr id="676" name="Google Shape;676;p97"/>
          <p:cNvSpPr/>
          <p:nvPr/>
        </p:nvSpPr>
        <p:spPr>
          <a:xfrm>
            <a:off x="819441" y="2430038"/>
            <a:ext cx="2525100" cy="744900"/>
          </a:xfrm>
          <a:prstGeom prst="rect">
            <a:avLst/>
          </a:prstGeom>
          <a:solidFill>
            <a:srgbClr val="965E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FFFFFF"/>
                </a:solidFill>
              </a:rPr>
              <a:t>Google Signals</a:t>
            </a:r>
            <a:endParaRPr b="1" sz="2300">
              <a:solidFill>
                <a:srgbClr val="FFFFFF"/>
              </a:solidFill>
            </a:endParaRPr>
          </a:p>
        </p:txBody>
      </p:sp>
      <p:sp>
        <p:nvSpPr>
          <p:cNvPr id="677" name="Google Shape;677;p97"/>
          <p:cNvSpPr/>
          <p:nvPr/>
        </p:nvSpPr>
        <p:spPr>
          <a:xfrm>
            <a:off x="819441" y="3312375"/>
            <a:ext cx="2525100" cy="7449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FFFFFF"/>
                </a:solidFill>
              </a:rPr>
              <a:t>Device ID</a:t>
            </a:r>
            <a:endParaRPr b="1" sz="2300">
              <a:solidFill>
                <a:srgbClr val="FFFFFF"/>
              </a:solidFill>
            </a:endParaRPr>
          </a:p>
        </p:txBody>
      </p:sp>
      <p:sp>
        <p:nvSpPr>
          <p:cNvPr id="678" name="Google Shape;678;p97"/>
          <p:cNvSpPr txBox="1"/>
          <p:nvPr/>
        </p:nvSpPr>
        <p:spPr>
          <a:xfrm>
            <a:off x="3478172" y="1582613"/>
            <a:ext cx="52482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Уникальный идентификатор пользователя</a:t>
            </a:r>
            <a:endParaRPr sz="2000"/>
          </a:p>
        </p:txBody>
      </p:sp>
      <p:sp>
        <p:nvSpPr>
          <p:cNvPr id="679" name="Google Shape;679;p97"/>
          <p:cNvSpPr txBox="1"/>
          <p:nvPr/>
        </p:nvSpPr>
        <p:spPr>
          <a:xfrm>
            <a:off x="3478172" y="2447475"/>
            <a:ext cx="55041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/>
              <a:t>Сигналы Google — это вариант конфигурации GA, который открывает дополнительные возможности рекламы и отчётности с использованием данных пользователя, вошедшего в систему Google</a:t>
            </a:r>
            <a:endParaRPr sz="1300"/>
          </a:p>
        </p:txBody>
      </p:sp>
      <p:sp>
        <p:nvSpPr>
          <p:cNvPr id="680" name="Google Shape;680;p97"/>
          <p:cNvSpPr txBox="1"/>
          <p:nvPr/>
        </p:nvSpPr>
        <p:spPr>
          <a:xfrm>
            <a:off x="3478153" y="3312338"/>
            <a:ext cx="52482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/>
              <a:t>Идентификатор браузера или идентификатор экземпляра приложения для приложений</a:t>
            </a:r>
            <a:endParaRPr sz="1300"/>
          </a:p>
        </p:txBody>
      </p:sp>
      <p:sp>
        <p:nvSpPr>
          <p:cNvPr id="681" name="Google Shape;681;p97"/>
          <p:cNvSpPr/>
          <p:nvPr/>
        </p:nvSpPr>
        <p:spPr>
          <a:xfrm>
            <a:off x="161653" y="1512788"/>
            <a:ext cx="524400" cy="2544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Точность</a:t>
            </a:r>
            <a:endParaRPr sz="1100"/>
          </a:p>
        </p:txBody>
      </p:sp>
      <p:sp>
        <p:nvSpPr>
          <p:cNvPr id="682" name="Google Shape;682;p97"/>
          <p:cNvSpPr txBox="1"/>
          <p:nvPr/>
        </p:nvSpPr>
        <p:spPr>
          <a:xfrm>
            <a:off x="2211000" y="4305638"/>
            <a:ext cx="65748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GA4 будет полагаться на доступный и точный параметр</a:t>
            </a:r>
            <a:endParaRPr sz="17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8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Обновлённые отчёты</a:t>
            </a:r>
            <a:endParaRPr/>
          </a:p>
        </p:txBody>
      </p:sp>
      <p:sp>
        <p:nvSpPr>
          <p:cNvPr id="688" name="Google Shape;688;p98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-273050" lvl="0" marL="342900" rtl="0" algn="l"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ru"/>
              <a:t>Параметр «Пользователи» включён во все отчёты.</a:t>
            </a:r>
            <a:endParaRPr/>
          </a:p>
          <a:p>
            <a:pPr indent="-273050" lvl="0" marL="342900" rtl="0" algn="l"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ru"/>
              <a:t>Путь пользователя и обратный путь от цели с возможностью видеть до 14 месяцев данных.</a:t>
            </a:r>
            <a:endParaRPr/>
          </a:p>
          <a:p>
            <a:pPr indent="-273050" lvl="0" marL="342900" rtl="0" algn="l"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ru"/>
              <a:t>Когортный анализ.</a:t>
            </a:r>
            <a:endParaRPr/>
          </a:p>
          <a:p>
            <a:pPr indent="-273050" lvl="0" marL="342900" rtl="0" algn="l"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ru"/>
              <a:t>Визуализация пересечения аудиторий.</a:t>
            </a:r>
            <a:endParaRPr/>
          </a:p>
          <a:p>
            <a:pPr indent="-273050" lvl="0" marL="342900" rtl="0" algn="l"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ru"/>
              <a:t>Возможность построить открытую воронку.</a:t>
            </a:r>
            <a:endParaRPr/>
          </a:p>
          <a:p>
            <a:pPr indent="-273050" lvl="0" marL="342900" rtl="0" algn="l">
              <a:spcBef>
                <a:spcPts val="800"/>
              </a:spcBef>
              <a:spcAft>
                <a:spcPts val="800"/>
              </a:spcAft>
              <a:buSzPts val="1700"/>
              <a:buAutoNum type="arabicPeriod"/>
            </a:pPr>
            <a:r>
              <a:rPr lang="ru"/>
              <a:t>Возможность более детально отслеживать кампании на YouTube.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9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Прогнозы на основе моделей Machine Learning</a:t>
            </a:r>
            <a:endParaRPr/>
          </a:p>
        </p:txBody>
      </p:sp>
      <p:sp>
        <p:nvSpPr>
          <p:cNvPr id="694" name="Google Shape;694;p99"/>
          <p:cNvSpPr txBox="1"/>
          <p:nvPr>
            <p:ph idx="1" type="body"/>
          </p:nvPr>
        </p:nvSpPr>
        <p:spPr>
          <a:xfrm>
            <a:off x="611344" y="2115188"/>
            <a:ext cx="2332800" cy="28116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Вероятность совершения конверсий</a:t>
            </a:r>
            <a:endParaRPr/>
          </a:p>
        </p:txBody>
      </p:sp>
      <p:sp>
        <p:nvSpPr>
          <p:cNvPr id="695" name="Google Shape;695;p99"/>
          <p:cNvSpPr txBox="1"/>
          <p:nvPr>
            <p:ph idx="1" type="body"/>
          </p:nvPr>
        </p:nvSpPr>
        <p:spPr>
          <a:xfrm>
            <a:off x="3550894" y="2115188"/>
            <a:ext cx="2332800" cy="28116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Вероятность оттока пользователей</a:t>
            </a:r>
            <a:endParaRPr/>
          </a:p>
        </p:txBody>
      </p:sp>
      <p:sp>
        <p:nvSpPr>
          <p:cNvPr id="696" name="Google Shape;696;p99"/>
          <p:cNvSpPr txBox="1"/>
          <p:nvPr>
            <p:ph idx="1" type="body"/>
          </p:nvPr>
        </p:nvSpPr>
        <p:spPr>
          <a:xfrm>
            <a:off x="6490444" y="2115188"/>
            <a:ext cx="2332800" cy="28116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Прогнозирование дохода</a:t>
            </a:r>
            <a:endParaRPr/>
          </a:p>
        </p:txBody>
      </p:sp>
      <p:sp>
        <p:nvSpPr>
          <p:cNvPr id="697" name="Google Shape;697;p99"/>
          <p:cNvSpPr txBox="1"/>
          <p:nvPr/>
        </p:nvSpPr>
        <p:spPr>
          <a:xfrm>
            <a:off x="442200" y="3991444"/>
            <a:ext cx="82878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Модель обучается на данных за последние 28 дней.</a:t>
            </a:r>
            <a:endParaRPr sz="19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0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Алгоритм установки Google Analytics 4</a:t>
            </a:r>
            <a:endParaRPr sz="3200"/>
          </a:p>
        </p:txBody>
      </p:sp>
      <p:sp>
        <p:nvSpPr>
          <p:cNvPr id="703" name="Google Shape;703;p100"/>
          <p:cNvSpPr txBox="1"/>
          <p:nvPr>
            <p:ph idx="1" type="body"/>
          </p:nvPr>
        </p:nvSpPr>
        <p:spPr>
          <a:xfrm>
            <a:off x="529988" y="1373400"/>
            <a:ext cx="8084100" cy="28116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-26035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Создайте в существующем аккаунте Google Analytics ресурс Google Analytics 4.</a:t>
            </a:r>
            <a:endParaRPr sz="1500"/>
          </a:p>
          <a:p>
            <a:pPr indent="-26035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Если есть существующий счётчик, свяжите с помощью ассистента по установке новый ресурс GA4 с существующим Google Analytics Universal. Если счётчика нет, переходите к следующему пункту.</a:t>
            </a:r>
            <a:endParaRPr sz="1500"/>
          </a:p>
          <a:p>
            <a:pPr indent="-26035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Через Google Tag Manager создайте тег GA4, пользуясь шаблоном, и вставьте идентификатор ресурса.</a:t>
            </a:r>
            <a:endParaRPr sz="1500"/>
          </a:p>
          <a:p>
            <a:pPr indent="-26035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Присоедините к тегу GA4 преднастроенный триггер All Pages.</a:t>
            </a:r>
            <a:endParaRPr sz="1500"/>
          </a:p>
          <a:p>
            <a:pPr indent="-260350" lvl="0" marL="34290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500"/>
              <a:buAutoNum type="arabicPeriod"/>
            </a:pPr>
            <a:r>
              <a:rPr lang="ru" sz="1500"/>
              <a:t>Проверьте, работает ли отчёт в реальном времени: отображаются ли там данные о пользователях.</a:t>
            </a:r>
            <a:endParaRPr sz="15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1"/>
          <p:cNvSpPr/>
          <p:nvPr/>
        </p:nvSpPr>
        <p:spPr>
          <a:xfrm>
            <a:off x="3322650" y="1440000"/>
            <a:ext cx="2590800" cy="618300"/>
          </a:xfrm>
          <a:prstGeom prst="roundRect">
            <a:avLst>
              <a:gd fmla="val 30867" name="adj"/>
            </a:avLst>
          </a:prstGeom>
          <a:solidFill>
            <a:srgbClr val="FFFFFF"/>
          </a:solidFill>
          <a:ln cap="flat" cmpd="sng" w="28575">
            <a:solidFill>
              <a:schemeClr val="accent1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Группа 2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Бренд-сайт с переходом на ритейлера-партнёра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9" name="Google Shape;709;p101"/>
          <p:cNvSpPr txBox="1"/>
          <p:nvPr>
            <p:ph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Какие KPI будут наиболее актуальны для каждого типа сайта?</a:t>
            </a:r>
            <a:endParaRPr sz="2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710" name="Google Shape;710;p101"/>
          <p:cNvGrpSpPr/>
          <p:nvPr/>
        </p:nvGrpSpPr>
        <p:grpSpPr>
          <a:xfrm>
            <a:off x="540000" y="2427749"/>
            <a:ext cx="1305718" cy="1065812"/>
            <a:chOff x="0" y="0"/>
            <a:chExt cx="1740958" cy="1750964"/>
          </a:xfrm>
        </p:grpSpPr>
        <p:pic>
          <p:nvPicPr>
            <p:cNvPr descr="page28image49681088.png" id="711" name="Google Shape;711;p1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740958" cy="17509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2" name="Google Shape;712;p101"/>
            <p:cNvSpPr txBox="1"/>
            <p:nvPr/>
          </p:nvSpPr>
          <p:spPr>
            <a:xfrm>
              <a:off x="156828" y="675214"/>
              <a:ext cx="10455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b="0" i="0" lang="ru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Конверсия в покупку</a:t>
              </a:r>
              <a:endParaRPr sz="1100"/>
            </a:p>
          </p:txBody>
        </p:sp>
      </p:grpSp>
      <p:grpSp>
        <p:nvGrpSpPr>
          <p:cNvPr id="713" name="Google Shape;713;p101"/>
          <p:cNvGrpSpPr/>
          <p:nvPr/>
        </p:nvGrpSpPr>
        <p:grpSpPr>
          <a:xfrm>
            <a:off x="1845715" y="2664572"/>
            <a:ext cx="1347439" cy="792962"/>
            <a:chOff x="0" y="0"/>
            <a:chExt cx="1796585" cy="1057282"/>
          </a:xfrm>
        </p:grpSpPr>
        <p:pic>
          <p:nvPicPr>
            <p:cNvPr descr="page28image49681280.png" id="714" name="Google Shape;714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796585" cy="1057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5" name="Google Shape;715;p101"/>
            <p:cNvSpPr txBox="1"/>
            <p:nvPr/>
          </p:nvSpPr>
          <p:spPr>
            <a:xfrm>
              <a:off x="375468" y="357879"/>
              <a:ext cx="1045500" cy="19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b="0" i="0" lang="ru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Доход</a:t>
              </a:r>
              <a:endParaRPr sz="1100"/>
            </a:p>
          </p:txBody>
        </p:sp>
      </p:grpSp>
      <p:grpSp>
        <p:nvGrpSpPr>
          <p:cNvPr id="716" name="Google Shape;716;p101"/>
          <p:cNvGrpSpPr/>
          <p:nvPr/>
        </p:nvGrpSpPr>
        <p:grpSpPr>
          <a:xfrm>
            <a:off x="3716548" y="2278349"/>
            <a:ext cx="1110156" cy="1117052"/>
            <a:chOff x="0" y="0"/>
            <a:chExt cx="1480208" cy="1489402"/>
          </a:xfrm>
        </p:grpSpPr>
        <p:pic>
          <p:nvPicPr>
            <p:cNvPr descr="page28image49679744.png" id="717" name="Google Shape;717;p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480208" cy="14894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8" name="Google Shape;718;p101"/>
            <p:cNvSpPr txBox="1"/>
            <p:nvPr/>
          </p:nvSpPr>
          <p:spPr>
            <a:xfrm>
              <a:off x="13404" y="406735"/>
              <a:ext cx="1137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b="0" i="0" lang="ru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Добавление в корзину</a:t>
              </a:r>
              <a:endParaRPr sz="1100"/>
            </a:p>
          </p:txBody>
        </p:sp>
      </p:grpSp>
      <p:grpSp>
        <p:nvGrpSpPr>
          <p:cNvPr id="719" name="Google Shape;719;p101"/>
          <p:cNvGrpSpPr/>
          <p:nvPr/>
        </p:nvGrpSpPr>
        <p:grpSpPr>
          <a:xfrm>
            <a:off x="5088388" y="2463776"/>
            <a:ext cx="1032962" cy="993740"/>
            <a:chOff x="-60474" y="0"/>
            <a:chExt cx="1377282" cy="1324987"/>
          </a:xfrm>
        </p:grpSpPr>
        <p:pic>
          <p:nvPicPr>
            <p:cNvPr descr="page28image49682624.png" id="720" name="Google Shape;720;p10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316808" cy="132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1" name="Google Shape;721;p101"/>
            <p:cNvSpPr txBox="1"/>
            <p:nvPr/>
          </p:nvSpPr>
          <p:spPr>
            <a:xfrm>
              <a:off x="-60474" y="382715"/>
              <a:ext cx="1104900" cy="4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b="0" i="0" lang="ru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Подписка на новости</a:t>
              </a:r>
              <a:endParaRPr sz="1100"/>
            </a:p>
          </p:txBody>
        </p:sp>
      </p:grpSp>
      <p:grpSp>
        <p:nvGrpSpPr>
          <p:cNvPr id="722" name="Google Shape;722;p101"/>
          <p:cNvGrpSpPr/>
          <p:nvPr/>
        </p:nvGrpSpPr>
        <p:grpSpPr>
          <a:xfrm>
            <a:off x="2372131" y="3248390"/>
            <a:ext cx="1533525" cy="900112"/>
            <a:chOff x="0" y="0"/>
            <a:chExt cx="2044700" cy="1200150"/>
          </a:xfrm>
        </p:grpSpPr>
        <p:pic>
          <p:nvPicPr>
            <p:cNvPr descr="page28image49683776.png" id="723" name="Google Shape;723;p10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2044700" cy="1200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4" name="Google Shape;724;p101"/>
            <p:cNvSpPr txBox="1"/>
            <p:nvPr/>
          </p:nvSpPr>
          <p:spPr>
            <a:xfrm>
              <a:off x="544406" y="413933"/>
              <a:ext cx="9558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0" i="0" lang="ru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Регистрация на сайте</a:t>
              </a:r>
              <a:endParaRPr sz="1100"/>
            </a:p>
          </p:txBody>
        </p:sp>
      </p:grpSp>
      <p:grpSp>
        <p:nvGrpSpPr>
          <p:cNvPr id="725" name="Google Shape;725;p101"/>
          <p:cNvGrpSpPr/>
          <p:nvPr/>
        </p:nvGrpSpPr>
        <p:grpSpPr>
          <a:xfrm>
            <a:off x="3396319" y="3435721"/>
            <a:ext cx="1794954" cy="1065754"/>
            <a:chOff x="0" y="0"/>
            <a:chExt cx="2393272" cy="1421006"/>
          </a:xfrm>
        </p:grpSpPr>
        <p:pic>
          <p:nvPicPr>
            <p:cNvPr descr="page28image49682048.png" id="726" name="Google Shape;726;p10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2393272" cy="14210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7" name="Google Shape;727;p101"/>
            <p:cNvSpPr txBox="1"/>
            <p:nvPr/>
          </p:nvSpPr>
          <p:spPr>
            <a:xfrm>
              <a:off x="332887" y="496981"/>
              <a:ext cx="17274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0" i="0" lang="ru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Купить на сайте партн</a:t>
              </a:r>
              <a:r>
                <a:rPr lang="ru" sz="900">
                  <a:solidFill>
                    <a:srgbClr val="FFFFFF"/>
                  </a:solidFill>
                </a:rPr>
                <a:t>ё</a:t>
              </a:r>
              <a:r>
                <a:rPr b="0" i="0" lang="ru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ра (кнопка)</a:t>
              </a:r>
              <a:endParaRPr sz="1100"/>
            </a:p>
          </p:txBody>
        </p:sp>
      </p:grpSp>
      <p:grpSp>
        <p:nvGrpSpPr>
          <p:cNvPr id="728" name="Google Shape;728;p101"/>
          <p:cNvGrpSpPr/>
          <p:nvPr/>
        </p:nvGrpSpPr>
        <p:grpSpPr>
          <a:xfrm>
            <a:off x="4921950" y="3419848"/>
            <a:ext cx="1533525" cy="1209545"/>
            <a:chOff x="0" y="0"/>
            <a:chExt cx="2044700" cy="2057400"/>
          </a:xfrm>
        </p:grpSpPr>
        <p:pic>
          <p:nvPicPr>
            <p:cNvPr descr="page28image49681472-filtered.png" id="729" name="Google Shape;729;p10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2044700" cy="205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0" name="Google Shape;730;p101"/>
            <p:cNvSpPr txBox="1"/>
            <p:nvPr/>
          </p:nvSpPr>
          <p:spPr>
            <a:xfrm>
              <a:off x="329409" y="853392"/>
              <a:ext cx="9585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0" i="0" lang="ru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Показатель отказов</a:t>
              </a:r>
              <a:endParaRPr sz="1100"/>
            </a:p>
          </p:txBody>
        </p:sp>
      </p:grpSp>
      <p:grpSp>
        <p:nvGrpSpPr>
          <p:cNvPr id="731" name="Google Shape;731;p101"/>
          <p:cNvGrpSpPr/>
          <p:nvPr/>
        </p:nvGrpSpPr>
        <p:grpSpPr>
          <a:xfrm>
            <a:off x="594773" y="3419858"/>
            <a:ext cx="1860582" cy="1097486"/>
            <a:chOff x="0" y="0"/>
            <a:chExt cx="2480776" cy="1463315"/>
          </a:xfrm>
        </p:grpSpPr>
        <p:pic>
          <p:nvPicPr>
            <p:cNvPr descr="page28image49679168-filtered.png" id="732" name="Google Shape;732;p10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0"/>
              <a:ext cx="2480776" cy="14633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3" name="Google Shape;733;p101"/>
            <p:cNvSpPr txBox="1"/>
            <p:nvPr/>
          </p:nvSpPr>
          <p:spPr>
            <a:xfrm>
              <a:off x="624938" y="556350"/>
              <a:ext cx="12066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0" i="0" lang="ru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Страницы за сессию</a:t>
              </a:r>
              <a:endParaRPr sz="1100"/>
            </a:p>
          </p:txBody>
        </p:sp>
      </p:grpSp>
      <p:grpSp>
        <p:nvGrpSpPr>
          <p:cNvPr id="734" name="Google Shape;734;p101"/>
          <p:cNvGrpSpPr/>
          <p:nvPr/>
        </p:nvGrpSpPr>
        <p:grpSpPr>
          <a:xfrm>
            <a:off x="6717182" y="3084891"/>
            <a:ext cx="1886828" cy="1112968"/>
            <a:chOff x="0" y="0"/>
            <a:chExt cx="2515771" cy="1483957"/>
          </a:xfrm>
        </p:grpSpPr>
        <p:pic>
          <p:nvPicPr>
            <p:cNvPr descr="page28image49679936-filtered.png" id="735" name="Google Shape;735;p10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0"/>
              <a:ext cx="2515771" cy="14839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6" name="Google Shape;736;p101"/>
            <p:cNvSpPr txBox="1"/>
            <p:nvPr/>
          </p:nvSpPr>
          <p:spPr>
            <a:xfrm>
              <a:off x="599481" y="566671"/>
              <a:ext cx="13167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0" i="0" lang="ru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Длительность сеанса</a:t>
              </a:r>
              <a:endParaRPr sz="1100"/>
            </a:p>
          </p:txBody>
        </p:sp>
      </p:grpSp>
      <p:grpSp>
        <p:nvGrpSpPr>
          <p:cNvPr id="737" name="Google Shape;737;p101"/>
          <p:cNvGrpSpPr/>
          <p:nvPr/>
        </p:nvGrpSpPr>
        <p:grpSpPr>
          <a:xfrm>
            <a:off x="6114245" y="3322934"/>
            <a:ext cx="1347439" cy="1357063"/>
            <a:chOff x="0" y="0"/>
            <a:chExt cx="1796585" cy="1809417"/>
          </a:xfrm>
        </p:grpSpPr>
        <p:pic>
          <p:nvPicPr>
            <p:cNvPr descr="page28image49685120.png" id="738" name="Google Shape;738;p10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0" y="0"/>
              <a:ext cx="1796585" cy="1809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9" name="Google Shape;739;p101"/>
            <p:cNvSpPr txBox="1"/>
            <p:nvPr/>
          </p:nvSpPr>
          <p:spPr>
            <a:xfrm>
              <a:off x="226217" y="551600"/>
              <a:ext cx="958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0" i="0" lang="ru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Перейти к оформлению (нажатие на кнопку)</a:t>
              </a:r>
              <a:endParaRPr sz="1100"/>
            </a:p>
          </p:txBody>
        </p:sp>
      </p:grpSp>
      <p:grpSp>
        <p:nvGrpSpPr>
          <p:cNvPr id="740" name="Google Shape;740;p101"/>
          <p:cNvGrpSpPr/>
          <p:nvPr/>
        </p:nvGrpSpPr>
        <p:grpSpPr>
          <a:xfrm>
            <a:off x="6282031" y="2591176"/>
            <a:ext cx="1011846" cy="1018131"/>
            <a:chOff x="0" y="0"/>
            <a:chExt cx="1349128" cy="1357508"/>
          </a:xfrm>
        </p:grpSpPr>
        <p:pic>
          <p:nvPicPr>
            <p:cNvPr descr="page28image49676480-filtered.png" id="741" name="Google Shape;741;p10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0" y="0"/>
              <a:ext cx="1349128" cy="13575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2" name="Google Shape;742;p101"/>
            <p:cNvSpPr txBox="1"/>
            <p:nvPr/>
          </p:nvSpPr>
          <p:spPr>
            <a:xfrm>
              <a:off x="47882" y="503446"/>
              <a:ext cx="9585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0" i="0" lang="ru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Глубина скролла</a:t>
              </a:r>
              <a:endParaRPr sz="1100"/>
            </a:p>
          </p:txBody>
        </p:sp>
      </p:grpSp>
      <p:sp>
        <p:nvSpPr>
          <p:cNvPr id="743" name="Google Shape;743;p101"/>
          <p:cNvSpPr/>
          <p:nvPr/>
        </p:nvSpPr>
        <p:spPr>
          <a:xfrm>
            <a:off x="540025" y="1440000"/>
            <a:ext cx="2590800" cy="618300"/>
          </a:xfrm>
          <a:prstGeom prst="roundRect">
            <a:avLst>
              <a:gd fmla="val 30867" name="adj"/>
            </a:avLst>
          </a:prstGeom>
          <a:solidFill>
            <a:srgbClr val="FFFFFF"/>
          </a:solidFill>
          <a:ln cap="flat" cmpd="sng" w="28575">
            <a:solidFill>
              <a:schemeClr val="accent1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Группа 1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Онлайн-магазин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4" name="Google Shape;744;p101"/>
          <p:cNvSpPr/>
          <p:nvPr/>
        </p:nvSpPr>
        <p:spPr>
          <a:xfrm>
            <a:off x="6013200" y="1440000"/>
            <a:ext cx="2590800" cy="618300"/>
          </a:xfrm>
          <a:prstGeom prst="roundRect">
            <a:avLst>
              <a:gd fmla="val 30867" name="adj"/>
            </a:avLst>
          </a:prstGeom>
          <a:solidFill>
            <a:srgbClr val="FFFFFF"/>
          </a:solidFill>
          <a:ln cap="flat" cmpd="sng" w="28575">
            <a:solidFill>
              <a:schemeClr val="accent1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Группа 3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Контентные проекты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5" name="Google Shape;745;p10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Домашняя работа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02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Доп материалы</a:t>
            </a:r>
            <a:endParaRPr/>
          </a:p>
        </p:txBody>
      </p:sp>
      <p:sp>
        <p:nvSpPr>
          <p:cNvPr id="751" name="Google Shape;751;p102"/>
          <p:cNvSpPr txBox="1"/>
          <p:nvPr>
            <p:ph idx="1" type="body"/>
          </p:nvPr>
        </p:nvSpPr>
        <p:spPr>
          <a:xfrm>
            <a:off x="518125" y="1443799"/>
            <a:ext cx="8107800" cy="31452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Дополнительные материалы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</a:pPr>
            <a:r>
              <a:rPr lang="ru" sz="10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https://support.google.com/analytics/answer/9964640?hl=ru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</a:pPr>
            <a:r>
              <a:rPr lang="ru" sz="10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https://developers.google.com/analytics/devguides/collection/ga4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</a:pPr>
            <a:r>
              <a:rPr lang="ru" sz="10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https://www.blog.google/products/marketingplatform/analytics/new_google_analytics/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Используемые источники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Hello to Google Analytics 4 </a:t>
            </a:r>
            <a:r>
              <a:rPr lang="ru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https://www.kristaseiden.com/hello-to-google-analytics-4/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guide for events in Google Analytics </a:t>
            </a:r>
            <a:r>
              <a:rPr lang="ru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https://www.simoahava.com/analytics/implementation-guide-events-google-analytics-4/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Подробный обзор Google Analytics 4: новые возможности, преимущества и недостатки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https://habr.com/ru/post/526808/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03"/>
          <p:cNvSpPr txBox="1"/>
          <p:nvPr>
            <p:ph type="title"/>
          </p:nvPr>
        </p:nvSpPr>
        <p:spPr>
          <a:xfrm>
            <a:off x="468000" y="1836000"/>
            <a:ext cx="8136000" cy="17646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757" name="Google Shape;757;p103"/>
          <p:cNvSpPr txBox="1"/>
          <p:nvPr>
            <p:ph idx="2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Ваши вопросы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04"/>
          <p:cNvSpPr txBox="1"/>
          <p:nvPr>
            <p:ph type="title"/>
          </p:nvPr>
        </p:nvSpPr>
        <p:spPr>
          <a:xfrm>
            <a:off x="518134" y="2778550"/>
            <a:ext cx="7438500" cy="1344600"/>
          </a:xfrm>
          <a:prstGeom prst="rect">
            <a:avLst/>
          </a:prstGeom>
        </p:spPr>
        <p:txBody>
          <a:bodyPr anchorCtr="0" anchor="b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Bootcamp </a:t>
            </a:r>
            <a:endParaRPr/>
          </a:p>
        </p:txBody>
      </p:sp>
      <p:sp>
        <p:nvSpPr>
          <p:cNvPr id="763" name="Google Shape;763;p104"/>
          <p:cNvSpPr txBox="1"/>
          <p:nvPr>
            <p:ph idx="1" type="body"/>
          </p:nvPr>
        </p:nvSpPr>
        <p:spPr>
          <a:xfrm>
            <a:off x="518134" y="4285871"/>
            <a:ext cx="7438500" cy="3777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Аналитика, ЯМ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05"/>
          <p:cNvSpPr txBox="1"/>
          <p:nvPr>
            <p:ph idx="1" type="body"/>
          </p:nvPr>
        </p:nvSpPr>
        <p:spPr>
          <a:xfrm>
            <a:off x="4825835" y="339356"/>
            <a:ext cx="40368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-27305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ru"/>
              <a:t>Разбор ДЗ</a:t>
            </a:r>
            <a:endParaRPr/>
          </a:p>
          <a:p>
            <a:pPr indent="-27305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ru"/>
              <a:t>Основные метрики веб аналитики</a:t>
            </a:r>
            <a:endParaRPr/>
          </a:p>
          <a:p>
            <a:pPr indent="-27305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ru"/>
              <a:t>Основные отчеты в Яндекс метрике</a:t>
            </a:r>
            <a:endParaRPr/>
          </a:p>
          <a:p>
            <a:pPr indent="-27305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ru"/>
              <a:t>Какие инсайты можно получить из Яндекс метрики</a:t>
            </a:r>
            <a:endParaRPr/>
          </a:p>
          <a:p>
            <a:pPr indent="-27305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ru"/>
              <a:t>Цели в GA и YM</a:t>
            </a:r>
            <a:endParaRPr/>
          </a:p>
          <a:p>
            <a:pPr indent="0" lvl="0" marL="34290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769" name="Google Shape;769;p105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Helvetica Neue"/>
              <a:buNone/>
            </a:pPr>
            <a:r>
              <a:rPr lang="ru">
                <a:solidFill>
                  <a:schemeClr val="dk1"/>
                </a:solidFill>
              </a:rPr>
              <a:t>Что будет на </a:t>
            </a:r>
            <a:r>
              <a:rPr lang="ru"/>
              <a:t>занятии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6"/>
          <p:cNvSpPr/>
          <p:nvPr>
            <p:ph idx="2" type="pic"/>
          </p:nvPr>
        </p:nvSpPr>
        <p:spPr>
          <a:xfrm>
            <a:off x="-1" y="0"/>
            <a:ext cx="9144000" cy="515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06"/>
          <p:cNvSpPr txBox="1"/>
          <p:nvPr>
            <p:ph type="title"/>
          </p:nvPr>
        </p:nvSpPr>
        <p:spPr>
          <a:xfrm>
            <a:off x="518134" y="2778550"/>
            <a:ext cx="7438500" cy="1344600"/>
          </a:xfrm>
          <a:prstGeom prst="rect">
            <a:avLst/>
          </a:prstGeom>
        </p:spPr>
        <p:txBody>
          <a:bodyPr anchorCtr="0" anchor="b" bIns="34250" lIns="34250" spcFirstLastPara="1" rIns="34250" wrap="square" tIns="34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метрики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2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Задачи продуктового аналитика в рамках web-аналитики</a:t>
            </a:r>
            <a:endParaRPr sz="2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0" name="Google Shape;310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Зачем продуктовому аналитику нужна web-аналитика?</a:t>
            </a:r>
            <a:endParaRPr/>
          </a:p>
        </p:txBody>
      </p:sp>
      <p:pic>
        <p:nvPicPr>
          <p:cNvPr id="311" name="Google Shape;3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71" y="1615608"/>
            <a:ext cx="981844" cy="98184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62"/>
          <p:cNvSpPr txBox="1"/>
          <p:nvPr/>
        </p:nvSpPr>
        <p:spPr>
          <a:xfrm>
            <a:off x="540000" y="2805858"/>
            <a:ext cx="1254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Тегирование 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3" name="Google Shape;31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526" y="1615608"/>
            <a:ext cx="981844" cy="98184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62"/>
          <p:cNvSpPr txBox="1"/>
          <p:nvPr/>
        </p:nvSpPr>
        <p:spPr>
          <a:xfrm>
            <a:off x="1872006" y="2805850"/>
            <a:ext cx="13329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UTM-метки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5" name="Google Shape;31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3982" y="1615608"/>
            <a:ext cx="981844" cy="98184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2"/>
          <p:cNvSpPr txBox="1"/>
          <p:nvPr/>
        </p:nvSpPr>
        <p:spPr>
          <a:xfrm>
            <a:off x="3327738" y="2805850"/>
            <a:ext cx="1254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Сбор данных через API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7" name="Google Shape;317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0438" y="1662154"/>
            <a:ext cx="1955921" cy="88047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62"/>
          <p:cNvSpPr txBox="1"/>
          <p:nvPr/>
        </p:nvSpPr>
        <p:spPr>
          <a:xfrm>
            <a:off x="5107800" y="2805850"/>
            <a:ext cx="15012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Настройка интерфейса,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dashboards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9" name="Google Shape;319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0971" y="1439997"/>
            <a:ext cx="1333035" cy="133304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2"/>
          <p:cNvSpPr txBox="1"/>
          <p:nvPr/>
        </p:nvSpPr>
        <p:spPr>
          <a:xfrm>
            <a:off x="7281125" y="2805850"/>
            <a:ext cx="1254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Поиск инсайтов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7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Список основных метрик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1" name="Google Shape;781;p10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107"/>
          <p:cNvSpPr txBox="1"/>
          <p:nvPr>
            <p:ph idx="1" type="subTitle"/>
          </p:nvPr>
        </p:nvSpPr>
        <p:spPr>
          <a:xfrm>
            <a:off x="540000" y="1434488"/>
            <a:ext cx="8028900" cy="28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📌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Процент отказов / bounce rate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📌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Визит (сессия)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📌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Достижение цели (конверсия или микроконверсия)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📌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 (source из utm)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📌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Глубина просмотра - кол-во просмотров страниц внутри одного визита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📌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Время на сайте - разница между первым и последним событием внутри визита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📌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Просмотр (хит)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📌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Соц дем характеристики пользователей: возраст и пол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📌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Прочие характеристики пользователей: гео, интересы, периодичность визитов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8"/>
          <p:cNvSpPr txBox="1"/>
          <p:nvPr>
            <p:ph idx="4294967295" type="body"/>
          </p:nvPr>
        </p:nvSpPr>
        <p:spPr>
          <a:xfrm>
            <a:off x="540000" y="1440000"/>
            <a:ext cx="8064000" cy="3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Отказ </a:t>
            </a: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это сеанс с просмотром одной страницы на вашем сайте. 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Google Analytics отказом считается сеанс, в ходе которого был активирован только один запрос к серверу Google Analytics. Например, если пользователь открыл одну страницу сайта и покинул его, не активировав других запросов.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Показатель отказов</a:t>
            </a: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вычисляется путём деления количества сеансов с просмотром одной страницы на общее число сеансов, то есть как доля от общего числа сеансов.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88" name="Google Shape;788;p108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Показатель отказов</a:t>
            </a:r>
            <a:endParaRPr sz="2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09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Показатель отказов</a:t>
            </a:r>
            <a:endParaRPr sz="2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794" name="Google Shape;794;p109"/>
          <p:cNvCxnSpPr/>
          <p:nvPr/>
        </p:nvCxnSpPr>
        <p:spPr>
          <a:xfrm>
            <a:off x="540899" y="2370739"/>
            <a:ext cx="12759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95" name="Google Shape;795;p109"/>
          <p:cNvSpPr txBox="1"/>
          <p:nvPr/>
        </p:nvSpPr>
        <p:spPr>
          <a:xfrm>
            <a:off x="539102" y="1747350"/>
            <a:ext cx="1275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Пользователь 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заш</a:t>
            </a: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ё</a:t>
            </a: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 на сайт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796" name="Google Shape;796;p109"/>
          <p:cNvCxnSpPr/>
          <p:nvPr/>
        </p:nvCxnSpPr>
        <p:spPr>
          <a:xfrm>
            <a:off x="3497221" y="3471910"/>
            <a:ext cx="475800" cy="2922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97" name="Google Shape;797;p109"/>
          <p:cNvSpPr txBox="1"/>
          <p:nvPr/>
        </p:nvSpPr>
        <p:spPr>
          <a:xfrm>
            <a:off x="3762975" y="3963150"/>
            <a:ext cx="1611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Пользователь 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уш</a:t>
            </a: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ё</a:t>
            </a: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 с сайта (отказ)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798" name="Google Shape;798;p109"/>
          <p:cNvCxnSpPr/>
          <p:nvPr/>
        </p:nvCxnSpPr>
        <p:spPr>
          <a:xfrm>
            <a:off x="3930969" y="2370740"/>
            <a:ext cx="12759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99" name="Google Shape;799;p109"/>
          <p:cNvSpPr txBox="1"/>
          <p:nvPr/>
        </p:nvSpPr>
        <p:spPr>
          <a:xfrm>
            <a:off x="3762975" y="1497750"/>
            <a:ext cx="1611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Пользователь 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продолжает работу с сайтом (не отказ)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800" name="Google Shape;800;p109"/>
          <p:cNvCxnSpPr/>
          <p:nvPr/>
        </p:nvCxnSpPr>
        <p:spPr>
          <a:xfrm>
            <a:off x="7328999" y="2370740"/>
            <a:ext cx="12759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1" name="Google Shape;801;p109"/>
          <p:cNvSpPr/>
          <p:nvPr/>
        </p:nvSpPr>
        <p:spPr>
          <a:xfrm>
            <a:off x="5467775" y="1439400"/>
            <a:ext cx="1767000" cy="1966200"/>
          </a:xfrm>
          <a:prstGeom prst="roundRect">
            <a:avLst>
              <a:gd fmla="val 14684" name="adj"/>
            </a:avLst>
          </a:prstGeom>
          <a:solidFill>
            <a:srgbClr val="FFB2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Вторая страница 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сайта — любая другая страница внутри сайта 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или выполнение целевого действия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2" name="Google Shape;802;p109"/>
          <p:cNvSpPr/>
          <p:nvPr/>
        </p:nvSpPr>
        <p:spPr>
          <a:xfrm>
            <a:off x="1903075" y="1439400"/>
            <a:ext cx="1767000" cy="1966200"/>
          </a:xfrm>
          <a:prstGeom prst="roundRect">
            <a:avLst>
              <a:gd fmla="val 14684" name="adj"/>
            </a:avLst>
          </a:prstGeom>
          <a:solidFill>
            <a:srgbClr val="FFB2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входа — любая страница 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сайте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0"/>
          <p:cNvSpPr txBox="1"/>
          <p:nvPr/>
        </p:nvSpPr>
        <p:spPr>
          <a:xfrm>
            <a:off x="558500" y="1745700"/>
            <a:ext cx="80271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813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Всегда ли высокий показатель отказов — плохо?</a:t>
            </a:r>
            <a:endParaRPr sz="4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Зависит от бизнес стратегии и бизнес модели</a:t>
            </a:r>
            <a:endParaRPr/>
          </a:p>
        </p:txBody>
      </p:sp>
      <p:sp>
        <p:nvSpPr>
          <p:cNvPr id="813" name="Google Shape;813;p1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Прибыль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Если фокус на прибыль, то нужно стремиться минимизировать процент отказов, так как иначе мы будем тратить лишние деньги</a:t>
            </a:r>
            <a:endParaRPr/>
          </a:p>
        </p:txBody>
      </p:sp>
      <p:sp>
        <p:nvSpPr>
          <p:cNvPr id="814" name="Google Shape;814;p1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Доля рынка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Если фокус на завоевание доли рынка в любых проявления, то большой процент отказов может не быть однозначно плохим показателем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12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Показатель отказов может отличаться в зависимости от</a:t>
            </a:r>
            <a:endParaRPr sz="2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Bounce_Rate_By_Country.png" id="820" name="Google Shape;820;p112"/>
          <p:cNvPicPr preferRelativeResize="0"/>
          <p:nvPr/>
        </p:nvPicPr>
        <p:blipFill rotWithShape="1">
          <a:blip r:embed="rId3">
            <a:alphaModFix/>
          </a:blip>
          <a:srcRect b="3545" l="7754" r="14229" t="4135"/>
          <a:stretch/>
        </p:blipFill>
        <p:spPr>
          <a:xfrm>
            <a:off x="540000" y="1807050"/>
            <a:ext cx="2389550" cy="2870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unce-rate-benchmarks-industry.png" id="821" name="Google Shape;821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2001" y="1800001"/>
            <a:ext cx="2642997" cy="2870848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112"/>
          <p:cNvSpPr txBox="1"/>
          <p:nvPr/>
        </p:nvSpPr>
        <p:spPr>
          <a:xfrm>
            <a:off x="540000" y="1439406"/>
            <a:ext cx="2817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Helvetica Neue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</a:t>
            </a: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траны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3" name="Google Shape;823;p112"/>
          <p:cNvSpPr txBox="1"/>
          <p:nvPr/>
        </p:nvSpPr>
        <p:spPr>
          <a:xfrm>
            <a:off x="5145675" y="1439406"/>
            <a:ext cx="2817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Helvetica Neue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</a:t>
            </a: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ндустрии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13"/>
          <p:cNvSpPr/>
          <p:nvPr>
            <p:ph idx="2" type="pic"/>
          </p:nvPr>
        </p:nvSpPr>
        <p:spPr>
          <a:xfrm>
            <a:off x="-1" y="0"/>
            <a:ext cx="9144000" cy="515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13"/>
          <p:cNvSpPr txBox="1"/>
          <p:nvPr>
            <p:ph type="title"/>
          </p:nvPr>
        </p:nvSpPr>
        <p:spPr>
          <a:xfrm>
            <a:off x="518134" y="2778550"/>
            <a:ext cx="7438500" cy="1344600"/>
          </a:xfrm>
          <a:prstGeom prst="rect">
            <a:avLst/>
          </a:prstGeom>
        </p:spPr>
        <p:txBody>
          <a:bodyPr anchorCtr="0" anchor="b" bIns="34250" lIns="34250" spcFirstLastPara="1" rIns="34250" wrap="square" tIns="342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отчеты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яндекс метрики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14"/>
          <p:cNvSpPr txBox="1"/>
          <p:nvPr/>
        </p:nvSpPr>
        <p:spPr>
          <a:xfrm>
            <a:off x="214313" y="14288"/>
            <a:ext cx="6200700" cy="1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Посещаемость</a:t>
            </a:r>
            <a:endParaRPr sz="2900"/>
          </a:p>
        </p:txBody>
      </p:sp>
      <p:pic>
        <p:nvPicPr>
          <p:cNvPr id="835" name="Google Shape;83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38" y="614363"/>
            <a:ext cx="8315328" cy="4427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15"/>
          <p:cNvSpPr txBox="1"/>
          <p:nvPr/>
        </p:nvSpPr>
        <p:spPr>
          <a:xfrm>
            <a:off x="214313" y="14288"/>
            <a:ext cx="6200700" cy="1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Мессенджеры</a:t>
            </a:r>
            <a:endParaRPr sz="2900"/>
          </a:p>
        </p:txBody>
      </p:sp>
      <p:pic>
        <p:nvPicPr>
          <p:cNvPr id="841" name="Google Shape;84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3" y="600075"/>
            <a:ext cx="8558214" cy="4211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16"/>
          <p:cNvSpPr txBox="1"/>
          <p:nvPr/>
        </p:nvSpPr>
        <p:spPr>
          <a:xfrm>
            <a:off x="209550" y="0"/>
            <a:ext cx="6200700" cy="1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Долгосрочные интересы</a:t>
            </a:r>
            <a:endParaRPr sz="2900"/>
          </a:p>
        </p:txBody>
      </p:sp>
      <p:pic>
        <p:nvPicPr>
          <p:cNvPr id="847" name="Google Shape;847;p116"/>
          <p:cNvPicPr preferRelativeResize="0"/>
          <p:nvPr/>
        </p:nvPicPr>
        <p:blipFill rotWithShape="1">
          <a:blip r:embed="rId3">
            <a:alphaModFix/>
          </a:blip>
          <a:srcRect b="0" l="0" r="0" t="5526"/>
          <a:stretch/>
        </p:blipFill>
        <p:spPr>
          <a:xfrm>
            <a:off x="209550" y="700087"/>
            <a:ext cx="8695951" cy="4254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3"/>
          <p:cNvSpPr txBox="1"/>
          <p:nvPr>
            <p:ph type="title"/>
          </p:nvPr>
        </p:nvSpPr>
        <p:spPr>
          <a:xfrm>
            <a:off x="405000" y="540000"/>
            <a:ext cx="60480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Как изменилась Web- и app-аналитика за последние три года</a:t>
            </a:r>
            <a:endParaRPr sz="2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26" name="Google Shape;326;p63"/>
          <p:cNvSpPr txBox="1"/>
          <p:nvPr>
            <p:ph idx="1" type="subTitle"/>
          </p:nvPr>
        </p:nvSpPr>
        <p:spPr>
          <a:xfrm>
            <a:off x="405000" y="114300"/>
            <a:ext cx="6048000" cy="27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Зачем продуктовому аналитику нужна web-аналитика?</a:t>
            </a:r>
            <a:endParaRPr/>
          </a:p>
        </p:txBody>
      </p:sp>
      <p:sp>
        <p:nvSpPr>
          <p:cNvPr id="327" name="Google Shape;327;p63"/>
          <p:cNvSpPr txBox="1"/>
          <p:nvPr/>
        </p:nvSpPr>
        <p:spPr>
          <a:xfrm>
            <a:off x="552763" y="2199025"/>
            <a:ext cx="246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Использование основных отч</a:t>
            </a: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ё</a:t>
            </a: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тов по аудитории, аналитика на стороне агентств.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8" name="Google Shape;328;p63"/>
          <p:cNvSpPr txBox="1"/>
          <p:nvPr/>
        </p:nvSpPr>
        <p:spPr>
          <a:xfrm>
            <a:off x="3252837" y="2160600"/>
            <a:ext cx="2651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Рост количества кампаний в Digital, GDPR.</a:t>
            </a: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Увеличение значения отч</a:t>
            </a: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ё</a:t>
            </a: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тов</a:t>
            </a: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источникам трафика,</a:t>
            </a: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мобильных устройств, электронной коммерции.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Появление аналитических команд на стороне клиента.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9" name="Google Shape;329;p63"/>
          <p:cNvSpPr txBox="1"/>
          <p:nvPr/>
        </p:nvSpPr>
        <p:spPr>
          <a:xfrm>
            <a:off x="6137413" y="2160600"/>
            <a:ext cx="2466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Digital обогнал TV, мобильные устройства </a:t>
            </a: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главный touchpoint.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100"/>
              <a:buFont typeface="Arial"/>
              <a:buNone/>
            </a:pP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Большие данные и связь аналитики в онлайн и офлайн. 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330" name="Google Shape;330;p63"/>
          <p:cNvGrpSpPr/>
          <p:nvPr/>
        </p:nvGrpSpPr>
        <p:grpSpPr>
          <a:xfrm>
            <a:off x="540263" y="1727200"/>
            <a:ext cx="8076531" cy="164800"/>
            <a:chOff x="0" y="0"/>
            <a:chExt cx="11284800" cy="219733"/>
          </a:xfrm>
        </p:grpSpPr>
        <p:cxnSp>
          <p:nvCxnSpPr>
            <p:cNvPr id="331" name="Google Shape;331;p63"/>
            <p:cNvCxnSpPr/>
            <p:nvPr/>
          </p:nvCxnSpPr>
          <p:spPr>
            <a:xfrm>
              <a:off x="0" y="96987"/>
              <a:ext cx="112848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332" name="Google Shape;332;p63"/>
            <p:cNvSpPr/>
            <p:nvPr/>
          </p:nvSpPr>
          <p:spPr>
            <a:xfrm>
              <a:off x="1643844" y="25633"/>
              <a:ext cx="194100" cy="194100"/>
            </a:xfrm>
            <a:prstGeom prst="ellipse">
              <a:avLst/>
            </a:prstGeom>
            <a:solidFill>
              <a:srgbClr val="FF85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63"/>
            <p:cNvSpPr/>
            <p:nvPr/>
          </p:nvSpPr>
          <p:spPr>
            <a:xfrm>
              <a:off x="5536231" y="0"/>
              <a:ext cx="194100" cy="194100"/>
            </a:xfrm>
            <a:prstGeom prst="ellipse">
              <a:avLst/>
            </a:prstGeom>
            <a:solidFill>
              <a:srgbClr val="FF85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63"/>
            <p:cNvSpPr/>
            <p:nvPr/>
          </p:nvSpPr>
          <p:spPr>
            <a:xfrm>
              <a:off x="9428611" y="0"/>
              <a:ext cx="194100" cy="194100"/>
            </a:xfrm>
            <a:prstGeom prst="ellipse">
              <a:avLst/>
            </a:prstGeom>
            <a:solidFill>
              <a:srgbClr val="FF85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63"/>
          <p:cNvSpPr txBox="1"/>
          <p:nvPr/>
        </p:nvSpPr>
        <p:spPr>
          <a:xfrm>
            <a:off x="1476465" y="1439400"/>
            <a:ext cx="6195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2014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6" name="Google Shape;336;p63"/>
          <p:cNvSpPr txBox="1"/>
          <p:nvPr/>
        </p:nvSpPr>
        <p:spPr>
          <a:xfrm>
            <a:off x="4262258" y="1439400"/>
            <a:ext cx="6195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2017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7" name="Google Shape;337;p63"/>
          <p:cNvSpPr txBox="1"/>
          <p:nvPr/>
        </p:nvSpPr>
        <p:spPr>
          <a:xfrm>
            <a:off x="7048037" y="1439400"/>
            <a:ext cx="6195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2020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117"/>
          <p:cNvPicPr preferRelativeResize="0"/>
          <p:nvPr/>
        </p:nvPicPr>
        <p:blipFill rotWithShape="1">
          <a:blip r:embed="rId3">
            <a:alphaModFix/>
          </a:blip>
          <a:srcRect b="0" l="0" r="0" t="7304"/>
          <a:stretch/>
        </p:blipFill>
        <p:spPr>
          <a:xfrm>
            <a:off x="98897" y="842962"/>
            <a:ext cx="8946207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117"/>
          <p:cNvSpPr txBox="1"/>
          <p:nvPr/>
        </p:nvSpPr>
        <p:spPr>
          <a:xfrm>
            <a:off x="0" y="100013"/>
            <a:ext cx="9144000" cy="1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Нагрузка на сайт - прогнозирование технических параметров</a:t>
            </a:r>
            <a:endParaRPr sz="25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0100"/>
            <a:ext cx="8915399" cy="4116984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118"/>
          <p:cNvSpPr txBox="1"/>
          <p:nvPr/>
        </p:nvSpPr>
        <p:spPr>
          <a:xfrm>
            <a:off x="71438" y="114300"/>
            <a:ext cx="9144000" cy="1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Наличие блокировщиков рекламы</a:t>
            </a:r>
            <a:endParaRPr sz="25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19"/>
          <p:cNvSpPr txBox="1"/>
          <p:nvPr/>
        </p:nvSpPr>
        <p:spPr>
          <a:xfrm>
            <a:off x="142875" y="214313"/>
            <a:ext cx="62295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900"/>
              <a:t>Роботы</a:t>
            </a:r>
            <a:endParaRPr b="1" sz="2900"/>
          </a:p>
        </p:txBody>
      </p:sp>
      <p:pic>
        <p:nvPicPr>
          <p:cNvPr id="865" name="Google Shape;865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56" y="857250"/>
            <a:ext cx="8701088" cy="4018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20"/>
          <p:cNvSpPr/>
          <p:nvPr>
            <p:ph idx="2" type="pic"/>
          </p:nvPr>
        </p:nvSpPr>
        <p:spPr>
          <a:xfrm>
            <a:off x="-1" y="0"/>
            <a:ext cx="9144000" cy="515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120"/>
          <p:cNvSpPr txBox="1"/>
          <p:nvPr>
            <p:ph type="title"/>
          </p:nvPr>
        </p:nvSpPr>
        <p:spPr>
          <a:xfrm>
            <a:off x="518134" y="2778550"/>
            <a:ext cx="7438500" cy="1344600"/>
          </a:xfrm>
          <a:prstGeom prst="rect">
            <a:avLst/>
          </a:prstGeom>
        </p:spPr>
        <p:txBody>
          <a:bodyPr anchorCtr="0" anchor="b" bIns="34250" lIns="34250" spcFirstLastPara="1" rIns="34250" wrap="square" tIns="342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Инсайты из яндекс метрики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21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Анализ в яндекс метрики хорошо сочетается с: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7" name="Google Shape;877;p12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121"/>
          <p:cNvSpPr txBox="1"/>
          <p:nvPr>
            <p:ph idx="1" type="subTitle"/>
          </p:nvPr>
        </p:nvSpPr>
        <p:spPr>
          <a:xfrm>
            <a:off x="540000" y="1434488"/>
            <a:ext cx="8028900" cy="28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📌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wordstat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📌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кампаний внутри аккаунта Яндекс Директа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Объединение этих трех инструментов позволяет делать максимально глубокий анализ ключевого источника трафика для большинства кампания - Яндекс Директа.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Объединив данные из этих трех систем мы можем проанализировать полноту семантического ядра, вложенные фразы, минус-слова и лишние минус-слова, места неэффективного бюджета, создать правильную структуру аккаунта (бренд, гео и прочее), канибаллизацию (внутреннюю конкуренцию) запросов, корректность спецоператоров, нецелевые запросы, качество рекламных объявлений и прочее.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2"/>
          <p:cNvSpPr txBox="1"/>
          <p:nvPr/>
        </p:nvSpPr>
        <p:spPr>
          <a:xfrm>
            <a:off x="142875" y="214325"/>
            <a:ext cx="73959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900"/>
              <a:t>Высокий процент отказов по запросам</a:t>
            </a:r>
            <a:endParaRPr b="1" sz="2900"/>
          </a:p>
        </p:txBody>
      </p:sp>
      <p:pic>
        <p:nvPicPr>
          <p:cNvPr id="884" name="Google Shape;88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300" y="969275"/>
            <a:ext cx="6858655" cy="365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23"/>
          <p:cNvSpPr txBox="1"/>
          <p:nvPr/>
        </p:nvSpPr>
        <p:spPr>
          <a:xfrm>
            <a:off x="142875" y="214325"/>
            <a:ext cx="73959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900"/>
              <a:t>Можно определить минус слова для рекламы</a:t>
            </a:r>
            <a:endParaRPr b="1" sz="2900"/>
          </a:p>
        </p:txBody>
      </p:sp>
      <p:pic>
        <p:nvPicPr>
          <p:cNvPr id="890" name="Google Shape;89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6" y="1143275"/>
            <a:ext cx="7501877" cy="220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8" y="3307326"/>
            <a:ext cx="7501874" cy="12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24"/>
          <p:cNvSpPr txBox="1"/>
          <p:nvPr/>
        </p:nvSpPr>
        <p:spPr>
          <a:xfrm>
            <a:off x="142875" y="214325"/>
            <a:ext cx="73959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900"/>
              <a:t>UX/UI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900"/>
              <a:t>Определить кликабельность ссылок</a:t>
            </a:r>
            <a:endParaRPr b="1" sz="2900"/>
          </a:p>
        </p:txBody>
      </p:sp>
      <p:pic>
        <p:nvPicPr>
          <p:cNvPr id="897" name="Google Shape;89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25" y="1305600"/>
            <a:ext cx="5079084" cy="36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25"/>
          <p:cNvSpPr txBox="1"/>
          <p:nvPr/>
        </p:nvSpPr>
        <p:spPr>
          <a:xfrm>
            <a:off x="142875" y="214325"/>
            <a:ext cx="73959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900"/>
              <a:t>UX/UI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900"/>
              <a:t>в вебвизоре</a:t>
            </a:r>
            <a:endParaRPr b="1" sz="2900"/>
          </a:p>
        </p:txBody>
      </p:sp>
      <p:pic>
        <p:nvPicPr>
          <p:cNvPr id="903" name="Google Shape;90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8425"/>
            <a:ext cx="5555449" cy="36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26"/>
          <p:cNvSpPr txBox="1"/>
          <p:nvPr>
            <p:ph idx="4294967295" type="ctrTitle"/>
          </p:nvPr>
        </p:nvSpPr>
        <p:spPr>
          <a:xfrm>
            <a:off x="518134" y="2778550"/>
            <a:ext cx="74385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</a:pPr>
            <a:r>
              <a:rPr i="0" lang="ru" u="none" cap="none" strike="noStrike">
                <a:solidFill>
                  <a:srgbClr val="FFFFFF"/>
                </a:solidFill>
              </a:rPr>
              <a:t>Понятие цели в Google Analytics </a:t>
            </a:r>
            <a:endParaRPr i="0" u="none" cap="none" strike="noStrike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</a:pPr>
            <a:r>
              <a:rPr i="0" lang="ru" u="none" cap="none" strike="noStrike">
                <a:solidFill>
                  <a:srgbClr val="FFFFFF"/>
                </a:solidFill>
              </a:rPr>
              <a:t>и </a:t>
            </a:r>
            <a:r>
              <a:rPr lang="ru">
                <a:solidFill>
                  <a:srgbClr val="FFFFFF"/>
                </a:solidFill>
              </a:rPr>
              <a:t>Яндекс.Метрике</a:t>
            </a:r>
            <a:endParaRPr b="1" i="0" u="none" cap="none" strike="noStrike">
              <a:solidFill>
                <a:srgbClr val="FFFFFF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14image49400256.png" id="342" name="Google Shape;34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6948" y="1439400"/>
            <a:ext cx="1985050" cy="278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4"/>
          <p:cNvSpPr/>
          <p:nvPr/>
        </p:nvSpPr>
        <p:spPr>
          <a:xfrm>
            <a:off x="5648575" y="3533025"/>
            <a:ext cx="1741800" cy="475200"/>
          </a:xfrm>
          <a:prstGeom prst="roundRect">
            <a:avLst>
              <a:gd fmla="val 30061" name="adj"/>
            </a:avLst>
          </a:prstGeom>
          <a:solidFill>
            <a:srgbClr val="ABA1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64"/>
          <p:cNvSpPr txBox="1"/>
          <p:nvPr/>
        </p:nvSpPr>
        <p:spPr>
          <a:xfrm>
            <a:off x="5648575" y="3558375"/>
            <a:ext cx="1741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ru" sz="13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Аналитика конкурентов и рынка</a:t>
            </a: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5" name="Google Shape;345;p64"/>
          <p:cNvSpPr txBox="1"/>
          <p:nvPr>
            <p:ph type="title"/>
          </p:nvPr>
        </p:nvSpPr>
        <p:spPr>
          <a:xfrm>
            <a:off x="405000" y="540000"/>
            <a:ext cx="60480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Инструменты Web-аналитики</a:t>
            </a:r>
            <a:endParaRPr sz="2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405000" y="114300"/>
            <a:ext cx="6048000" cy="27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Зачем продуктовому аналитику нужна web-аналитика?</a:t>
            </a:r>
            <a:endParaRPr/>
          </a:p>
        </p:txBody>
      </p:sp>
      <p:pic>
        <p:nvPicPr>
          <p:cNvPr descr="page14image49398528.png" id="347" name="Google Shape;34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759" y="1439392"/>
            <a:ext cx="3860656" cy="27851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analytics_icon_vertical_black_2x.png" id="348" name="Google Shape;348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988" y="1992178"/>
            <a:ext cx="1442895" cy="10924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milarWeb-logo-8.png" id="349" name="Google Shape;349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29552" y="2166800"/>
            <a:ext cx="1136907" cy="10924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andex-metrika-iconx.png" id="350" name="Google Shape;350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1957" y="2326200"/>
            <a:ext cx="2336484" cy="4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4"/>
          <p:cNvSpPr/>
          <p:nvPr/>
        </p:nvSpPr>
        <p:spPr>
          <a:xfrm>
            <a:off x="725225" y="3555359"/>
            <a:ext cx="3575700" cy="475200"/>
          </a:xfrm>
          <a:prstGeom prst="roundRect">
            <a:avLst>
              <a:gd fmla="val 30061" name="adj"/>
            </a:avLst>
          </a:prstGeom>
          <a:solidFill>
            <a:srgbClr val="ABA1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64"/>
          <p:cNvSpPr txBox="1"/>
          <p:nvPr/>
        </p:nvSpPr>
        <p:spPr>
          <a:xfrm>
            <a:off x="725225" y="3705875"/>
            <a:ext cx="3575700" cy="133500"/>
          </a:xfrm>
          <a:prstGeom prst="rect">
            <a:avLst/>
          </a:prstGeom>
          <a:solidFill>
            <a:srgbClr val="ABA1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ru" sz="13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Аналитика собственных сайтов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27"/>
          <p:cNvSpPr txBox="1"/>
          <p:nvPr>
            <p:ph type="title"/>
          </p:nvPr>
        </p:nvSpPr>
        <p:spPr>
          <a:xfrm>
            <a:off x="689624" y="395419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300"/>
              <a:buFont typeface="Helvetica Neue"/>
              <a:buNone/>
            </a:pPr>
            <a:r>
              <a:rPr lang="ru">
                <a:solidFill>
                  <a:srgbClr val="5E5E5E"/>
                </a:solidFill>
              </a:rPr>
              <a:t>Типы целей</a:t>
            </a:r>
            <a:endParaRPr/>
          </a:p>
        </p:txBody>
      </p:sp>
      <p:sp>
        <p:nvSpPr>
          <p:cNvPr id="914" name="Google Shape;914;p127"/>
          <p:cNvSpPr/>
          <p:nvPr/>
        </p:nvSpPr>
        <p:spPr>
          <a:xfrm>
            <a:off x="643185" y="1727510"/>
            <a:ext cx="1666500" cy="2943600"/>
          </a:xfrm>
          <a:prstGeom prst="roundRect">
            <a:avLst>
              <a:gd fmla="val 15000" name="adj"/>
            </a:avLst>
          </a:prstGeom>
          <a:solidFill>
            <a:srgbClr val="FFFFFF"/>
          </a:solidFill>
          <a:ln cap="flat" cmpd="sng" w="25400">
            <a:solidFill>
              <a:schemeClr val="accent3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27"/>
          <p:cNvSpPr/>
          <p:nvPr/>
        </p:nvSpPr>
        <p:spPr>
          <a:xfrm>
            <a:off x="2706935" y="1727510"/>
            <a:ext cx="1666500" cy="2943600"/>
          </a:xfrm>
          <a:prstGeom prst="roundRect">
            <a:avLst>
              <a:gd fmla="val 15000" name="adj"/>
            </a:avLst>
          </a:prstGeom>
          <a:solidFill>
            <a:srgbClr val="FFFFFF"/>
          </a:solidFill>
          <a:ln cap="flat" cmpd="sng" w="25400">
            <a:solidFill>
              <a:schemeClr val="accent4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27"/>
          <p:cNvSpPr/>
          <p:nvPr/>
        </p:nvSpPr>
        <p:spPr>
          <a:xfrm>
            <a:off x="4770686" y="1727510"/>
            <a:ext cx="1666500" cy="2943600"/>
          </a:xfrm>
          <a:prstGeom prst="roundRect">
            <a:avLst>
              <a:gd fmla="val 15000" name="adj"/>
            </a:avLst>
          </a:prstGeom>
          <a:solidFill>
            <a:srgbClr val="FFFFFF"/>
          </a:solidFill>
          <a:ln cap="flat" cmpd="sng" w="25400">
            <a:solidFill>
              <a:schemeClr val="accent5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127"/>
          <p:cNvSpPr/>
          <p:nvPr/>
        </p:nvSpPr>
        <p:spPr>
          <a:xfrm>
            <a:off x="6834435" y="1727510"/>
            <a:ext cx="1666500" cy="2943600"/>
          </a:xfrm>
          <a:prstGeom prst="roundRect">
            <a:avLst>
              <a:gd fmla="val 15000" name="adj"/>
            </a:avLst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27"/>
          <p:cNvSpPr txBox="1"/>
          <p:nvPr/>
        </p:nvSpPr>
        <p:spPr>
          <a:xfrm>
            <a:off x="731757" y="2232019"/>
            <a:ext cx="1404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"/>
              <a:buFont typeface="Helvetica Neue"/>
              <a:buNone/>
            </a:pPr>
            <a:r>
              <a:rPr i="0" lang="ru" sz="1200" u="none" cap="none" strike="noStrike">
                <a:solidFill>
                  <a:srgbClr val="3C40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Загрузка определ</a:t>
            </a:r>
            <a:r>
              <a:rPr lang="ru" sz="1200">
                <a:solidFill>
                  <a:srgbClr val="3C40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ё</a:t>
            </a:r>
            <a:r>
              <a:rPr i="0" lang="ru" sz="1200" u="none" cap="none" strike="noStrike">
                <a:solidFill>
                  <a:srgbClr val="3C40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нной страницы сайта или экрана приложения.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"/>
              <a:buFont typeface="Helvetica Neue"/>
              <a:buNone/>
            </a:pPr>
            <a:r>
              <a:t/>
            </a:r>
            <a:endParaRPr i="0" sz="1200" u="none" cap="none" strike="noStrike">
              <a:solidFill>
                <a:srgbClr val="3C40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"/>
              <a:buFont typeface="Helvetica Neue"/>
              <a:buNone/>
            </a:pPr>
            <a:r>
              <a:rPr i="0" lang="ru" sz="1200" u="none" cap="none" strike="noStrike">
                <a:solidFill>
                  <a:srgbClr val="3C40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Страница или экран «</a:t>
            </a:r>
            <a:r>
              <a:rPr i="1" lang="ru" sz="1200" u="none" cap="none" strike="noStrike">
                <a:solidFill>
                  <a:srgbClr val="3C40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Благодарим за регистрацию!»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9" name="Google Shape;919;p127"/>
          <p:cNvSpPr txBox="1"/>
          <p:nvPr/>
        </p:nvSpPr>
        <p:spPr>
          <a:xfrm>
            <a:off x="2837756" y="2209800"/>
            <a:ext cx="14865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232558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3C40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"/>
              <a:buFont typeface="Helvetica Neue"/>
              <a:buNone/>
            </a:pPr>
            <a:r>
              <a:rPr b="0" i="0" lang="ru" sz="1200" u="none" cap="none" strike="noStrike">
                <a:solidFill>
                  <a:srgbClr val="3C40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Сеансы </a:t>
            </a:r>
            <a:r>
              <a:rPr lang="ru" sz="1200">
                <a:solidFill>
                  <a:srgbClr val="3C40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определенной</a:t>
            </a:r>
            <a:r>
              <a:rPr b="0" i="0" lang="ru" sz="1200" u="none" cap="none" strike="noStrike">
                <a:solidFill>
                  <a:srgbClr val="3C40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длительности.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3C40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"/>
              <a:buFont typeface="Helvetica Neue"/>
              <a:buNone/>
            </a:pPr>
            <a:r>
              <a:rPr b="0" i="0" lang="ru" sz="1200" u="none" cap="none" strike="noStrike">
                <a:solidFill>
                  <a:srgbClr val="3C40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 меньше 10‍ минут на сайте поддержки.</a:t>
            </a:r>
            <a:endParaRPr sz="1200"/>
          </a:p>
        </p:txBody>
      </p:sp>
      <p:sp>
        <p:nvSpPr>
          <p:cNvPr id="920" name="Google Shape;920;p127"/>
          <p:cNvSpPr txBox="1"/>
          <p:nvPr/>
        </p:nvSpPr>
        <p:spPr>
          <a:xfrm>
            <a:off x="4944808" y="2158404"/>
            <a:ext cx="1318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"/>
              <a:buFont typeface="Helvetica Neue"/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3C40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"/>
              <a:buFont typeface="Helvetica Neue"/>
              <a:buNone/>
            </a:pPr>
            <a:r>
              <a:rPr b="0" i="0" lang="ru" sz="1200" u="none" cap="none" strike="noStrike">
                <a:solidFill>
                  <a:srgbClr val="3C40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Просмотр </a:t>
            </a:r>
            <a:r>
              <a:rPr lang="ru" sz="1200">
                <a:solidFill>
                  <a:srgbClr val="3C40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определенного</a:t>
            </a:r>
            <a:r>
              <a:rPr b="0" i="0" lang="ru" sz="1200" u="none" cap="none" strike="noStrike">
                <a:solidFill>
                  <a:srgbClr val="3C40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числа страниц или экранов.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3C40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"/>
              <a:buFont typeface="Helvetica Neue"/>
              <a:buNone/>
            </a:pPr>
            <a:r>
              <a:rPr b="0" i="0" lang="ru" sz="1200" u="none" cap="none" strike="noStrike">
                <a:solidFill>
                  <a:srgbClr val="3C40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Загрузка 5 страниц или экранов</a:t>
            </a:r>
            <a:r>
              <a:rPr lang="ru" sz="1200">
                <a:solidFill>
                  <a:srgbClr val="3C40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200"/>
          </a:p>
        </p:txBody>
      </p:sp>
      <p:sp>
        <p:nvSpPr>
          <p:cNvPr id="921" name="Google Shape;921;p127"/>
          <p:cNvSpPr txBox="1"/>
          <p:nvPr/>
        </p:nvSpPr>
        <p:spPr>
          <a:xfrm>
            <a:off x="6965255" y="2155825"/>
            <a:ext cx="14046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"/>
              <a:buFont typeface="Helvetica Neue"/>
              <a:buNone/>
            </a:pPr>
            <a:r>
              <a:rPr b="0" i="0" lang="ru" sz="1200" u="none" cap="none" strike="noStrike">
                <a:solidFill>
                  <a:srgbClr val="3C40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Выполнено </a:t>
            </a:r>
            <a:r>
              <a:rPr lang="ru" sz="1200">
                <a:solidFill>
                  <a:srgbClr val="3C40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определенное</a:t>
            </a:r>
            <a:r>
              <a:rPr b="0" i="0" lang="ru" sz="1200" u="none" cap="none" strike="noStrike">
                <a:solidFill>
                  <a:srgbClr val="3C40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действие.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3C40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"/>
              <a:buFont typeface="Helvetica Neue"/>
              <a:buNone/>
            </a:pPr>
            <a:r>
              <a:rPr b="0" i="0" lang="ru" sz="1200" u="none" cap="none" strike="noStrike">
                <a:solidFill>
                  <a:srgbClr val="3C40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Рекомендация в социальных сетях, воспроизведение видео, клик по объявлению.</a:t>
            </a:r>
            <a:endParaRPr sz="1200"/>
          </a:p>
        </p:txBody>
      </p:sp>
      <p:sp>
        <p:nvSpPr>
          <p:cNvPr id="922" name="Google Shape;922;p127"/>
          <p:cNvSpPr txBox="1"/>
          <p:nvPr/>
        </p:nvSpPr>
        <p:spPr>
          <a:xfrm>
            <a:off x="7240781" y="1305694"/>
            <a:ext cx="853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"/>
              <a:buFont typeface="Helvetica Neue"/>
              <a:buNone/>
            </a:pPr>
            <a:r>
              <a:rPr b="1" lang="ru" sz="1000">
                <a:solidFill>
                  <a:srgbClr val="3C40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Событие</a:t>
            </a:r>
            <a:endParaRPr b="1" sz="1000">
              <a:solidFill>
                <a:srgbClr val="3C40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23" name="Google Shape;923;p127"/>
          <p:cNvSpPr txBox="1"/>
          <p:nvPr/>
        </p:nvSpPr>
        <p:spPr>
          <a:xfrm>
            <a:off x="4993050" y="1325831"/>
            <a:ext cx="13182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"/>
              <a:buFont typeface="Helvetica Neue"/>
              <a:buNone/>
            </a:pPr>
            <a:r>
              <a:rPr b="1" lang="ru" sz="1000">
                <a:solidFill>
                  <a:srgbClr val="3C40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Страниц/экранов за посещение</a:t>
            </a:r>
            <a:endParaRPr sz="1100"/>
          </a:p>
        </p:txBody>
      </p:sp>
      <p:sp>
        <p:nvSpPr>
          <p:cNvPr id="924" name="Google Shape;924;p127"/>
          <p:cNvSpPr txBox="1"/>
          <p:nvPr/>
        </p:nvSpPr>
        <p:spPr>
          <a:xfrm>
            <a:off x="2706938" y="1305694"/>
            <a:ext cx="15378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"/>
              <a:buFont typeface="Helvetica Neue"/>
              <a:buNone/>
            </a:pPr>
            <a:r>
              <a:rPr b="1" lang="ru" sz="1100">
                <a:solidFill>
                  <a:srgbClr val="3C40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Продолжительность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25" name="Google Shape;925;p127"/>
          <p:cNvSpPr txBox="1"/>
          <p:nvPr/>
        </p:nvSpPr>
        <p:spPr>
          <a:xfrm>
            <a:off x="733069" y="1305692"/>
            <a:ext cx="14865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solidFill>
                  <a:schemeClr val="dk1"/>
                </a:solidFill>
              </a:rPr>
              <a:t>Целевая страница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28"/>
          <p:cNvSpPr txBox="1"/>
          <p:nvPr/>
        </p:nvSpPr>
        <p:spPr>
          <a:xfrm>
            <a:off x="5032985" y="80486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300"/>
              <a:buFont typeface="Helvetica Neue"/>
              <a:buNone/>
            </a:pPr>
            <a:r>
              <a:t/>
            </a:r>
            <a:endParaRPr sz="1100"/>
          </a:p>
        </p:txBody>
      </p:sp>
      <p:sp>
        <p:nvSpPr>
          <p:cNvPr id="931" name="Google Shape;931;p128"/>
          <p:cNvSpPr txBox="1"/>
          <p:nvPr/>
        </p:nvSpPr>
        <p:spPr>
          <a:xfrm>
            <a:off x="770421" y="2800349"/>
            <a:ext cx="31335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-177800" lvl="0" marL="177800" marR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700"/>
              <a:buFont typeface="Helvetica Neue"/>
              <a:buNone/>
            </a:pPr>
            <a:r>
              <a:rPr b="1" i="0" lang="ru" sz="17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 целей на 1 представление</a:t>
            </a:r>
            <a:endParaRPr sz="1100"/>
          </a:p>
        </p:txBody>
      </p:sp>
      <p:sp>
        <p:nvSpPr>
          <p:cNvPr id="932" name="Google Shape;932;p128"/>
          <p:cNvSpPr txBox="1"/>
          <p:nvPr/>
        </p:nvSpPr>
        <p:spPr>
          <a:xfrm>
            <a:off x="5587522" y="2800349"/>
            <a:ext cx="2481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-177800" lvl="0" marL="177800" marR="0" rtl="0" algn="ctr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700"/>
              <a:buFont typeface="Helvetica Neue"/>
              <a:buNone/>
            </a:pPr>
            <a:r>
              <a:rPr b="1" i="0" lang="ru" sz="17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200 целей на 1 сч</a:t>
            </a:r>
            <a:r>
              <a:rPr b="1" lang="ru" sz="17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ё</a:t>
            </a:r>
            <a:r>
              <a:rPr b="1" i="0" lang="ru" sz="17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тчик</a:t>
            </a:r>
            <a:endParaRPr sz="1100"/>
          </a:p>
        </p:txBody>
      </p:sp>
      <p:pic>
        <p:nvPicPr>
          <p:cNvPr descr="yandex-metrika-iconx.png" id="933" name="Google Shape;93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519" y="1445119"/>
            <a:ext cx="2631168" cy="477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analytics_icon_vertical_black_2x.png" id="934" name="Google Shape;934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0950" y="594638"/>
            <a:ext cx="1995508" cy="1510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9"/>
          <p:cNvSpPr txBox="1"/>
          <p:nvPr>
            <p:ph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Условно метрики можно поделить на три группы</a:t>
            </a:r>
            <a:endParaRPr sz="2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40" name="Google Shape;940;p12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ДЗ</a:t>
            </a:r>
            <a:endParaRPr/>
          </a:p>
        </p:txBody>
      </p:sp>
      <p:grpSp>
        <p:nvGrpSpPr>
          <p:cNvPr id="941" name="Google Shape;941;p129"/>
          <p:cNvGrpSpPr/>
          <p:nvPr/>
        </p:nvGrpSpPr>
        <p:grpSpPr>
          <a:xfrm>
            <a:off x="540000" y="1987099"/>
            <a:ext cx="1305718" cy="1065812"/>
            <a:chOff x="0" y="0"/>
            <a:chExt cx="1740958" cy="1750964"/>
          </a:xfrm>
        </p:grpSpPr>
        <p:pic>
          <p:nvPicPr>
            <p:cNvPr descr="page28image49681088.png" id="942" name="Google Shape;942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740958" cy="17509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3" name="Google Shape;943;p129"/>
            <p:cNvSpPr txBox="1"/>
            <p:nvPr/>
          </p:nvSpPr>
          <p:spPr>
            <a:xfrm>
              <a:off x="156828" y="675214"/>
              <a:ext cx="10455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b="0" i="0" lang="ru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Конверсия в покупку</a:t>
              </a:r>
              <a:endParaRPr sz="1100"/>
            </a:p>
          </p:txBody>
        </p:sp>
      </p:grpSp>
      <p:grpSp>
        <p:nvGrpSpPr>
          <p:cNvPr id="944" name="Google Shape;944;p129"/>
          <p:cNvGrpSpPr/>
          <p:nvPr/>
        </p:nvGrpSpPr>
        <p:grpSpPr>
          <a:xfrm>
            <a:off x="890590" y="2897497"/>
            <a:ext cx="1347439" cy="792962"/>
            <a:chOff x="0" y="0"/>
            <a:chExt cx="1796585" cy="1057282"/>
          </a:xfrm>
        </p:grpSpPr>
        <p:pic>
          <p:nvPicPr>
            <p:cNvPr descr="page28image49681280.png" id="945" name="Google Shape;945;p1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796585" cy="1057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6" name="Google Shape;946;p129"/>
            <p:cNvSpPr txBox="1"/>
            <p:nvPr/>
          </p:nvSpPr>
          <p:spPr>
            <a:xfrm>
              <a:off x="375468" y="357879"/>
              <a:ext cx="1045500" cy="19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b="0" i="0" lang="ru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Доход</a:t>
              </a:r>
              <a:endParaRPr sz="1100"/>
            </a:p>
          </p:txBody>
        </p:sp>
      </p:grpSp>
      <p:grpSp>
        <p:nvGrpSpPr>
          <p:cNvPr id="947" name="Google Shape;947;p129"/>
          <p:cNvGrpSpPr/>
          <p:nvPr/>
        </p:nvGrpSpPr>
        <p:grpSpPr>
          <a:xfrm>
            <a:off x="2100976" y="3041474"/>
            <a:ext cx="1297340" cy="1117052"/>
            <a:chOff x="13404" y="-258967"/>
            <a:chExt cx="1729787" cy="1489402"/>
          </a:xfrm>
        </p:grpSpPr>
        <p:pic>
          <p:nvPicPr>
            <p:cNvPr descr="page28image49679744.png" id="948" name="Google Shape;948;p1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2983" y="-258967"/>
              <a:ext cx="1480208" cy="14894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9" name="Google Shape;949;p129"/>
            <p:cNvSpPr txBox="1"/>
            <p:nvPr/>
          </p:nvSpPr>
          <p:spPr>
            <a:xfrm>
              <a:off x="13404" y="406735"/>
              <a:ext cx="1137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b="0" i="0" lang="ru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Добавление в корзину</a:t>
              </a:r>
              <a:endParaRPr sz="1100"/>
            </a:p>
          </p:txBody>
        </p:sp>
      </p:grpSp>
      <p:grpSp>
        <p:nvGrpSpPr>
          <p:cNvPr id="950" name="Google Shape;950;p129"/>
          <p:cNvGrpSpPr/>
          <p:nvPr/>
        </p:nvGrpSpPr>
        <p:grpSpPr>
          <a:xfrm>
            <a:off x="7571038" y="1800001"/>
            <a:ext cx="1032962" cy="993740"/>
            <a:chOff x="-60474" y="0"/>
            <a:chExt cx="1377282" cy="1324987"/>
          </a:xfrm>
        </p:grpSpPr>
        <p:pic>
          <p:nvPicPr>
            <p:cNvPr descr="page28image49682624.png" id="951" name="Google Shape;951;p1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316808" cy="132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2" name="Google Shape;952;p129"/>
            <p:cNvSpPr txBox="1"/>
            <p:nvPr/>
          </p:nvSpPr>
          <p:spPr>
            <a:xfrm>
              <a:off x="-60474" y="382715"/>
              <a:ext cx="1104900" cy="4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b="0" i="0" lang="ru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Подписка на новости</a:t>
              </a:r>
              <a:endParaRPr sz="1100"/>
            </a:p>
          </p:txBody>
        </p:sp>
      </p:grpSp>
      <p:grpSp>
        <p:nvGrpSpPr>
          <p:cNvPr id="953" name="Google Shape;953;p129"/>
          <p:cNvGrpSpPr/>
          <p:nvPr/>
        </p:nvGrpSpPr>
        <p:grpSpPr>
          <a:xfrm>
            <a:off x="6927606" y="2934590"/>
            <a:ext cx="1533525" cy="900112"/>
            <a:chOff x="0" y="0"/>
            <a:chExt cx="2044700" cy="1200150"/>
          </a:xfrm>
        </p:grpSpPr>
        <p:pic>
          <p:nvPicPr>
            <p:cNvPr descr="page28image49683776.png" id="954" name="Google Shape;954;p1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2044700" cy="1200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5" name="Google Shape;955;p129"/>
            <p:cNvSpPr txBox="1"/>
            <p:nvPr/>
          </p:nvSpPr>
          <p:spPr>
            <a:xfrm>
              <a:off x="544406" y="413933"/>
              <a:ext cx="9558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0" i="0" lang="ru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Регистрация на сайте</a:t>
              </a:r>
              <a:endParaRPr sz="1100"/>
            </a:p>
          </p:txBody>
        </p:sp>
      </p:grpSp>
      <p:grpSp>
        <p:nvGrpSpPr>
          <p:cNvPr id="956" name="Google Shape;956;p129"/>
          <p:cNvGrpSpPr/>
          <p:nvPr/>
        </p:nvGrpSpPr>
        <p:grpSpPr>
          <a:xfrm>
            <a:off x="539994" y="3599996"/>
            <a:ext cx="1794954" cy="1065754"/>
            <a:chOff x="0" y="0"/>
            <a:chExt cx="2393272" cy="1421006"/>
          </a:xfrm>
        </p:grpSpPr>
        <p:pic>
          <p:nvPicPr>
            <p:cNvPr descr="page28image49682048.png" id="957" name="Google Shape;957;p1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2393272" cy="14210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8" name="Google Shape;958;p129"/>
            <p:cNvSpPr txBox="1"/>
            <p:nvPr/>
          </p:nvSpPr>
          <p:spPr>
            <a:xfrm>
              <a:off x="332887" y="496981"/>
              <a:ext cx="17274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0" i="0" lang="ru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Купить на сайте партн</a:t>
              </a:r>
              <a:r>
                <a:rPr lang="ru" sz="900">
                  <a:solidFill>
                    <a:srgbClr val="FFFFFF"/>
                  </a:solidFill>
                </a:rPr>
                <a:t>ё</a:t>
              </a:r>
              <a:r>
                <a:rPr b="0" i="0" lang="ru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ра (кнопка)</a:t>
              </a:r>
              <a:endParaRPr sz="1100"/>
            </a:p>
          </p:txBody>
        </p:sp>
      </p:grpSp>
      <p:grpSp>
        <p:nvGrpSpPr>
          <p:cNvPr id="959" name="Google Shape;959;p129"/>
          <p:cNvGrpSpPr/>
          <p:nvPr/>
        </p:nvGrpSpPr>
        <p:grpSpPr>
          <a:xfrm>
            <a:off x="3816050" y="3465498"/>
            <a:ext cx="1533525" cy="1209545"/>
            <a:chOff x="0" y="0"/>
            <a:chExt cx="2044700" cy="2057400"/>
          </a:xfrm>
        </p:grpSpPr>
        <p:pic>
          <p:nvPicPr>
            <p:cNvPr descr="page28image49681472-filtered.png" id="960" name="Google Shape;960;p12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2044700" cy="205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1" name="Google Shape;961;p129"/>
            <p:cNvSpPr txBox="1"/>
            <p:nvPr/>
          </p:nvSpPr>
          <p:spPr>
            <a:xfrm>
              <a:off x="329409" y="853392"/>
              <a:ext cx="9585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0" i="0" lang="ru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Показатель отказов</a:t>
              </a:r>
              <a:endParaRPr sz="1100"/>
            </a:p>
          </p:txBody>
        </p:sp>
      </p:grpSp>
      <p:grpSp>
        <p:nvGrpSpPr>
          <p:cNvPr id="962" name="Google Shape;962;p129"/>
          <p:cNvGrpSpPr/>
          <p:nvPr/>
        </p:nvGrpSpPr>
        <p:grpSpPr>
          <a:xfrm>
            <a:off x="3398323" y="1800008"/>
            <a:ext cx="1860582" cy="1097486"/>
            <a:chOff x="0" y="0"/>
            <a:chExt cx="2480776" cy="1463315"/>
          </a:xfrm>
        </p:grpSpPr>
        <p:pic>
          <p:nvPicPr>
            <p:cNvPr descr="page28image49679168-filtered.png" id="963" name="Google Shape;963;p12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0"/>
              <a:ext cx="2480776" cy="14633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" name="Google Shape;964;p129"/>
            <p:cNvSpPr txBox="1"/>
            <p:nvPr/>
          </p:nvSpPr>
          <p:spPr>
            <a:xfrm>
              <a:off x="624938" y="556350"/>
              <a:ext cx="12066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0" i="0" lang="ru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Страницы за сессию</a:t>
              </a:r>
              <a:endParaRPr sz="1100"/>
            </a:p>
          </p:txBody>
        </p:sp>
      </p:grpSp>
      <p:grpSp>
        <p:nvGrpSpPr>
          <p:cNvPr id="965" name="Google Shape;965;p129"/>
          <p:cNvGrpSpPr/>
          <p:nvPr/>
        </p:nvGrpSpPr>
        <p:grpSpPr>
          <a:xfrm>
            <a:off x="4541282" y="2487041"/>
            <a:ext cx="1886828" cy="1112968"/>
            <a:chOff x="0" y="0"/>
            <a:chExt cx="2515771" cy="1483957"/>
          </a:xfrm>
        </p:grpSpPr>
        <p:pic>
          <p:nvPicPr>
            <p:cNvPr descr="page28image49679936-filtered.png" id="966" name="Google Shape;966;p12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0"/>
              <a:ext cx="2515771" cy="14839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7" name="Google Shape;967;p129"/>
            <p:cNvSpPr txBox="1"/>
            <p:nvPr/>
          </p:nvSpPr>
          <p:spPr>
            <a:xfrm>
              <a:off x="599481" y="566671"/>
              <a:ext cx="13167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0" i="0" lang="ru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Длительность сеанса</a:t>
              </a:r>
              <a:endParaRPr sz="1100"/>
            </a:p>
          </p:txBody>
        </p:sp>
      </p:grpSp>
      <p:grpSp>
        <p:nvGrpSpPr>
          <p:cNvPr id="968" name="Google Shape;968;p129"/>
          <p:cNvGrpSpPr/>
          <p:nvPr/>
        </p:nvGrpSpPr>
        <p:grpSpPr>
          <a:xfrm>
            <a:off x="1773445" y="1799997"/>
            <a:ext cx="1347439" cy="1357063"/>
            <a:chOff x="0" y="0"/>
            <a:chExt cx="1796585" cy="1809417"/>
          </a:xfrm>
        </p:grpSpPr>
        <p:pic>
          <p:nvPicPr>
            <p:cNvPr descr="page28image49685120.png" id="969" name="Google Shape;969;p12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0" y="0"/>
              <a:ext cx="1796585" cy="1809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0" name="Google Shape;970;p129"/>
            <p:cNvSpPr txBox="1"/>
            <p:nvPr/>
          </p:nvSpPr>
          <p:spPr>
            <a:xfrm>
              <a:off x="226217" y="551600"/>
              <a:ext cx="958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0" i="0" lang="ru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Перейти к оформлению (нажатие на кнопку)</a:t>
              </a:r>
              <a:endParaRPr sz="1100"/>
            </a:p>
          </p:txBody>
        </p:sp>
      </p:grpSp>
      <p:grpSp>
        <p:nvGrpSpPr>
          <p:cNvPr id="971" name="Google Shape;971;p129"/>
          <p:cNvGrpSpPr/>
          <p:nvPr/>
        </p:nvGrpSpPr>
        <p:grpSpPr>
          <a:xfrm>
            <a:off x="5486156" y="3633101"/>
            <a:ext cx="1011846" cy="1018131"/>
            <a:chOff x="0" y="0"/>
            <a:chExt cx="1349128" cy="1357508"/>
          </a:xfrm>
        </p:grpSpPr>
        <p:pic>
          <p:nvPicPr>
            <p:cNvPr descr="page28image49676480-filtered.png" id="972" name="Google Shape;972;p12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0" y="0"/>
              <a:ext cx="1349128" cy="13575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3" name="Google Shape;973;p129"/>
            <p:cNvSpPr txBox="1"/>
            <p:nvPr/>
          </p:nvSpPr>
          <p:spPr>
            <a:xfrm>
              <a:off x="47882" y="503446"/>
              <a:ext cx="9585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0" i="0" lang="ru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Глубина скролла</a:t>
              </a:r>
              <a:endParaRPr sz="1100"/>
            </a:p>
          </p:txBody>
        </p:sp>
      </p:grpSp>
      <p:sp>
        <p:nvSpPr>
          <p:cNvPr id="974" name="Google Shape;974;p129"/>
          <p:cNvSpPr txBox="1"/>
          <p:nvPr/>
        </p:nvSpPr>
        <p:spPr>
          <a:xfrm>
            <a:off x="539994" y="1437156"/>
            <a:ext cx="13476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Arial"/>
              <a:buNone/>
            </a:pP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eCommerce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5" name="Google Shape;975;p129"/>
          <p:cNvSpPr txBox="1"/>
          <p:nvPr/>
        </p:nvSpPr>
        <p:spPr>
          <a:xfrm>
            <a:off x="3757958" y="1437156"/>
            <a:ext cx="134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Arial"/>
              <a:buNone/>
            </a:pP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Traffic Quality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6" name="Google Shape;976;p129"/>
          <p:cNvSpPr txBox="1"/>
          <p:nvPr/>
        </p:nvSpPr>
        <p:spPr>
          <a:xfrm>
            <a:off x="6971689" y="1437156"/>
            <a:ext cx="16323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Arial"/>
              <a:buNone/>
            </a:pPr>
            <a:r>
              <a:rPr i="0" lang="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CRM and Loyalty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30"/>
          <p:cNvSpPr txBox="1"/>
          <p:nvPr>
            <p:ph type="title"/>
          </p:nvPr>
        </p:nvSpPr>
        <p:spPr>
          <a:xfrm>
            <a:off x="468000" y="1836000"/>
            <a:ext cx="8136000" cy="17646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982" name="Google Shape;982;p130"/>
          <p:cNvSpPr txBox="1"/>
          <p:nvPr>
            <p:ph idx="2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Ваши вопросы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32E0"/>
        </a:solid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rmAutofit fontScale="9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Helvetica Neue"/>
              <a:buNone/>
            </a:pPr>
            <a:r>
              <a:rPr b="1" lang="ru" sz="4500"/>
              <a:t>0</a:t>
            </a:r>
            <a:r>
              <a:rPr b="1" lang="ru" sz="450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1" lang="ru" sz="4500"/>
              <a:t>Разбор ДЗ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32"/>
          <p:cNvSpPr txBox="1"/>
          <p:nvPr>
            <p:ph type="title"/>
          </p:nvPr>
        </p:nvSpPr>
        <p:spPr>
          <a:xfrm>
            <a:off x="518138" y="345056"/>
            <a:ext cx="7943400" cy="4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</a:pPr>
            <a:r>
              <a:rPr lang="ru"/>
              <a:t>Пример простой Hypothesis</a:t>
            </a:r>
            <a:endParaRPr/>
          </a:p>
        </p:txBody>
      </p:sp>
      <p:sp>
        <p:nvSpPr>
          <p:cNvPr id="993" name="Google Shape;993;p132"/>
          <p:cNvSpPr txBox="1"/>
          <p:nvPr/>
        </p:nvSpPr>
        <p:spPr>
          <a:xfrm>
            <a:off x="353881" y="1438045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Мы верим, </a:t>
            </a: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что 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самыми популярными последними источниками переходу будут (direct) и брендовые запросы</a:t>
            </a: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и 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если </a:t>
            </a: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мы 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посмотрим __</a:t>
            </a: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цепочек касаний</a:t>
            </a: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то 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__ </a:t>
            </a: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из них 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будут заканчиваться именно этими источниками</a:t>
            </a:r>
            <a:endParaRPr sz="1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33"/>
          <p:cNvSpPr txBox="1"/>
          <p:nvPr>
            <p:ph type="title"/>
          </p:nvPr>
        </p:nvSpPr>
        <p:spPr>
          <a:xfrm>
            <a:off x="518138" y="345056"/>
            <a:ext cx="7943400" cy="4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</a:pPr>
            <a:r>
              <a:rPr lang="ru"/>
              <a:t>Пример простой Hypothesis</a:t>
            </a:r>
            <a:endParaRPr/>
          </a:p>
        </p:txBody>
      </p:sp>
      <p:sp>
        <p:nvSpPr>
          <p:cNvPr id="999" name="Google Shape;999;p133"/>
          <p:cNvSpPr txBox="1"/>
          <p:nvPr/>
        </p:nvSpPr>
        <p:spPr>
          <a:xfrm>
            <a:off x="353881" y="1438045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Мы верим, </a:t>
            </a: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что 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8% бюджета мы можем сэкономить без ущерба для ключевых показателей</a:t>
            </a: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и 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если </a:t>
            </a: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мы 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определим те источники, которые никогда не появляются в конверсионных цепочкам</a:t>
            </a: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то 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сможем определить эти 8% и отключить их закупку</a:t>
            </a:r>
            <a:endParaRPr sz="12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34"/>
          <p:cNvSpPr txBox="1"/>
          <p:nvPr>
            <p:ph type="title"/>
          </p:nvPr>
        </p:nvSpPr>
        <p:spPr>
          <a:xfrm>
            <a:off x="518138" y="345056"/>
            <a:ext cx="7943400" cy="4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</a:pPr>
            <a:r>
              <a:rPr lang="ru"/>
              <a:t>Пример сложной Hypothesis</a:t>
            </a:r>
            <a:endParaRPr/>
          </a:p>
        </p:txBody>
      </p:sp>
      <p:sp>
        <p:nvSpPr>
          <p:cNvPr id="1005" name="Google Shape;1005;p134"/>
          <p:cNvSpPr txBox="1"/>
          <p:nvPr/>
        </p:nvSpPr>
        <p:spPr>
          <a:xfrm>
            <a:off x="353881" y="1438045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Мы верим, </a:t>
            </a: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что 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есть предельная величина полезности по количеству шагов в цепочке в размере 10</a:t>
            </a: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и 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если </a:t>
            </a: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мы 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посмотрим те цепочки касаний, в которых более 10 сессий</a:t>
            </a: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то</a:t>
            </a: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их конверсия в покупку будет не выше, чем в тех, в которых их меньше или равно 10</a:t>
            </a:r>
            <a:endParaRPr b="1" sz="12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35"/>
          <p:cNvSpPr txBox="1"/>
          <p:nvPr>
            <p:ph type="title"/>
          </p:nvPr>
        </p:nvSpPr>
        <p:spPr>
          <a:xfrm>
            <a:off x="518138" y="345056"/>
            <a:ext cx="7943400" cy="4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</a:pPr>
            <a:r>
              <a:rPr lang="ru"/>
              <a:t>Пример сложной Hypothesis</a:t>
            </a:r>
            <a:endParaRPr/>
          </a:p>
        </p:txBody>
      </p:sp>
      <p:sp>
        <p:nvSpPr>
          <p:cNvPr id="1011" name="Google Shape;1011;p135"/>
          <p:cNvSpPr txBox="1"/>
          <p:nvPr/>
        </p:nvSpPr>
        <p:spPr>
          <a:xfrm>
            <a:off x="353881" y="1438045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Мы верим, </a:t>
            </a: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что 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есть источники трафика, которые больше остальных влияют на конверсию</a:t>
            </a: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и 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если </a:t>
            </a: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мы 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определим место первой конверси в цепочке</a:t>
            </a: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то</a:t>
            </a: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их среди предшествующих ей источников 80% переходов будет контекстная реклама или seo</a:t>
            </a:r>
            <a:endParaRPr b="1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5"/>
          <p:cNvSpPr txBox="1"/>
          <p:nvPr>
            <p:ph type="title"/>
          </p:nvPr>
        </p:nvSpPr>
        <p:spPr>
          <a:xfrm>
            <a:off x="405000" y="540000"/>
            <a:ext cx="8110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Инструменты Web-аналитики / app аналитика</a:t>
            </a:r>
            <a:endParaRPr sz="2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8" name="Google Shape;358;p65"/>
          <p:cNvSpPr txBox="1"/>
          <p:nvPr>
            <p:ph idx="1" type="subTitle"/>
          </p:nvPr>
        </p:nvSpPr>
        <p:spPr>
          <a:xfrm>
            <a:off x="405000" y="114300"/>
            <a:ext cx="6048000" cy="27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Зачем продуктовому аналитику нужна web-аналитика?</a:t>
            </a:r>
            <a:endParaRPr/>
          </a:p>
        </p:txBody>
      </p:sp>
      <p:pic>
        <p:nvPicPr>
          <p:cNvPr descr="logo-standard firebase.png" id="359" name="Google Shape;35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994" y="2433338"/>
            <a:ext cx="2264154" cy="7205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p Metrica.png" id="360" name="Google Shape;36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9978" y="3383975"/>
            <a:ext cx="1883682" cy="916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Logo-3.png" id="361" name="Google Shape;361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7685" y="1616927"/>
            <a:ext cx="2391656" cy="6484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xpanel-logo-png-transparent.png" id="362" name="Google Shape;362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86934" y="2678464"/>
            <a:ext cx="2251638" cy="6835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000px-Amplitude_logo.svg.png" id="363" name="Google Shape;363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66779" y="3789439"/>
            <a:ext cx="3502200" cy="6484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ochava-logo-social.png" id="364" name="Google Shape;364;p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75186" y="1439412"/>
            <a:ext cx="3085383" cy="1428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6"/>
          <p:cNvSpPr txBox="1"/>
          <p:nvPr>
            <p:ph type="title"/>
          </p:nvPr>
        </p:nvSpPr>
        <p:spPr>
          <a:xfrm>
            <a:off x="540000" y="1836000"/>
            <a:ext cx="84213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Задавались ли вы вопросом в течение буткемпа, что такое сессия в наших данных?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